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640" r:id="rId5"/>
    <p:sldId id="472" r:id="rId6"/>
    <p:sldId id="446" r:id="rId7"/>
    <p:sldId id="473" r:id="rId8"/>
    <p:sldId id="466" r:id="rId9"/>
    <p:sldId id="465" r:id="rId10"/>
    <p:sldId id="464" r:id="rId11"/>
    <p:sldId id="463" r:id="rId12"/>
    <p:sldId id="492" r:id="rId13"/>
    <p:sldId id="475" r:id="rId14"/>
    <p:sldId id="481" r:id="rId15"/>
    <p:sldId id="641" r:id="rId16"/>
    <p:sldId id="642" r:id="rId17"/>
    <p:sldId id="643" r:id="rId18"/>
    <p:sldId id="434" r:id="rId19"/>
    <p:sldId id="644" r:id="rId20"/>
  </p:sldIdLst>
  <p:sldSz cx="9144000" cy="5143500" type="screen16x9"/>
  <p:notesSz cx="9874250" cy="67976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2">
          <p15:clr>
            <a:srgbClr val="A4A3A4"/>
          </p15:clr>
        </p15:guide>
        <p15:guide id="2" pos="583">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Tekijä"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F"/>
    <a:srgbClr val="C9925B"/>
    <a:srgbClr val="FF66CC"/>
    <a:srgbClr val="1AB233"/>
    <a:srgbClr val="00FFFF"/>
    <a:srgbClr val="0000FF"/>
    <a:srgbClr val="C4BF00"/>
    <a:srgbClr val="E2AC00"/>
    <a:srgbClr val="84D0F0"/>
    <a:srgbClr val="148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249" autoAdjust="0"/>
  </p:normalViewPr>
  <p:slideViewPr>
    <p:cSldViewPr snapToGrid="0" snapToObjects="1">
      <p:cViewPr varScale="1">
        <p:scale>
          <a:sx n="150" d="100"/>
          <a:sy n="150" d="100"/>
        </p:scale>
        <p:origin x="420" y="126"/>
      </p:cViewPr>
      <p:guideLst>
        <p:guide orient="horz" pos="2782"/>
        <p:guide pos="58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62" y="-120"/>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67A40-B95E-45E5-BA91-76648B5F227C}"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54547F91-4207-40B8-BAAB-53BBBBBCC275}">
      <dgm:prSet phldrT="[Teksti]" custT="1"/>
      <dgm:spPr/>
      <dgm:t>
        <a:bodyPr/>
        <a:lstStyle/>
        <a:p>
          <a:pPr algn="l"/>
          <a:r>
            <a:rPr lang="fi-FI" sz="1000" b="1" i="0" dirty="0">
              <a:solidFill>
                <a:schemeClr val="tx1"/>
              </a:solidFill>
            </a:rPr>
            <a:t>1. Sitouta ylin johto ja varmista poliittinen sitoutuminen</a:t>
          </a:r>
        </a:p>
        <a:p>
          <a:pPr algn="l"/>
          <a:endParaRPr lang="fi-FI" sz="1000" b="1" i="0" dirty="0">
            <a:solidFill>
              <a:schemeClr val="tx1"/>
            </a:solidFill>
          </a:endParaRPr>
        </a:p>
        <a:p>
          <a:pPr algn="l"/>
          <a:r>
            <a:rPr lang="fi-FI" sz="1000" b="0" i="0" dirty="0">
              <a:solidFill>
                <a:schemeClr val="tx1"/>
              </a:solidFill>
            </a:rPr>
            <a:t>Kiertotaloustavoitteet tulee saada osaksi kunnan strategiaa. Tämä onnistuu parhaiten vuorovaikutuksellisessa prosessissa. </a:t>
          </a:r>
        </a:p>
        <a:p>
          <a:pPr algn="l"/>
          <a:endParaRPr lang="fi-FI" sz="1000" b="0" i="0" dirty="0">
            <a:solidFill>
              <a:schemeClr val="tx1"/>
            </a:solidFill>
          </a:endParaRPr>
        </a:p>
        <a:p>
          <a:pPr algn="l"/>
          <a:r>
            <a:rPr lang="fi-FI" sz="1000" b="0" i="0" dirty="0">
              <a:solidFill>
                <a:schemeClr val="tx1"/>
              </a:solidFill>
            </a:rPr>
            <a:t>Kuntastrategia ja sen toteuttamisohjelmat ovat taloussuunnittelun perusta.</a:t>
          </a:r>
          <a:endParaRPr lang="en-US" sz="1000" dirty="0">
            <a:solidFill>
              <a:schemeClr val="tx1"/>
            </a:solidFill>
          </a:endParaRPr>
        </a:p>
      </dgm:t>
    </dgm:pt>
    <dgm:pt modelId="{1E777115-3741-47CA-99A2-9111877C1B95}" type="parTrans" cxnId="{794A0B39-76F8-443B-BDF0-B14EF3C262C5}">
      <dgm:prSet/>
      <dgm:spPr/>
      <dgm:t>
        <a:bodyPr/>
        <a:lstStyle/>
        <a:p>
          <a:endParaRPr lang="en-US"/>
        </a:p>
      </dgm:t>
    </dgm:pt>
    <dgm:pt modelId="{072E3CF8-05AC-44F5-9F02-A33676BCA6D3}" type="sibTrans" cxnId="{794A0B39-76F8-443B-BDF0-B14EF3C262C5}">
      <dgm:prSet custT="1"/>
      <dgm:spPr/>
      <dgm:t>
        <a:bodyPr/>
        <a:lstStyle/>
        <a:p>
          <a:endParaRPr lang="en-US" sz="1000">
            <a:solidFill>
              <a:schemeClr val="tx1"/>
            </a:solidFill>
          </a:endParaRPr>
        </a:p>
      </dgm:t>
    </dgm:pt>
    <dgm:pt modelId="{27651813-5946-417F-A199-ACF4EB5017BB}">
      <dgm:prSet phldrT="[Teksti]" custT="1"/>
      <dgm:spPr/>
      <dgm:t>
        <a:bodyPr/>
        <a:lstStyle/>
        <a:p>
          <a:pPr algn="l"/>
          <a:r>
            <a:rPr lang="fi-FI" sz="1000" dirty="0">
              <a:solidFill>
                <a:schemeClr val="tx1"/>
              </a:solidFill>
            </a:rPr>
            <a:t>2. </a:t>
          </a:r>
          <a:r>
            <a:rPr lang="en-US" sz="1000" b="1" i="0" dirty="0" err="1">
              <a:solidFill>
                <a:schemeClr val="tx1"/>
              </a:solidFill>
            </a:rPr>
            <a:t>Varmista</a:t>
          </a:r>
          <a:r>
            <a:rPr lang="en-US" sz="1000" b="1" i="0" dirty="0">
              <a:solidFill>
                <a:schemeClr val="tx1"/>
              </a:solidFill>
            </a:rPr>
            <a:t> </a:t>
          </a:r>
          <a:r>
            <a:rPr lang="en-US" sz="1000" b="1" i="0" dirty="0" err="1">
              <a:solidFill>
                <a:schemeClr val="tx1"/>
              </a:solidFill>
            </a:rPr>
            <a:t>riittävät</a:t>
          </a:r>
          <a:r>
            <a:rPr lang="en-US" sz="1000" b="1" i="0" dirty="0">
              <a:solidFill>
                <a:schemeClr val="tx1"/>
              </a:solidFill>
            </a:rPr>
            <a:t> </a:t>
          </a:r>
          <a:r>
            <a:rPr lang="en-US" sz="1000" b="1" i="0" dirty="0" err="1">
              <a:solidFill>
                <a:schemeClr val="tx1"/>
              </a:solidFill>
            </a:rPr>
            <a:t>resurssit</a:t>
          </a:r>
          <a:endParaRPr lang="en-US" sz="1000" b="1" i="0" dirty="0">
            <a:solidFill>
              <a:schemeClr val="tx1"/>
            </a:solidFill>
          </a:endParaRPr>
        </a:p>
        <a:p>
          <a:pPr algn="l"/>
          <a:r>
            <a:rPr lang="fi-FI" sz="1000" b="0" i="0" dirty="0">
              <a:solidFill>
                <a:schemeClr val="tx1"/>
              </a:solidFill>
            </a:rPr>
            <a:t>Strategisten tavoitteiden toteutuminen varmistuu kun kunnan vuosibudjettiin varataan resursseja kiertotaloutta edistäville toimenpiteille.</a:t>
          </a:r>
        </a:p>
        <a:p>
          <a:pPr algn="l"/>
          <a:endParaRPr lang="fi-FI" sz="1000" b="0" i="0" dirty="0">
            <a:solidFill>
              <a:schemeClr val="tx1"/>
            </a:solidFill>
          </a:endParaRPr>
        </a:p>
        <a:p>
          <a:pPr algn="l"/>
          <a:r>
            <a:rPr lang="fi-FI" sz="1000" b="0" i="0" dirty="0">
              <a:solidFill>
                <a:schemeClr val="tx1"/>
              </a:solidFill>
            </a:rPr>
            <a:t>Toimenpiteet suunnitellaan mahdollisimman pitkäjänteisesti.</a:t>
          </a:r>
          <a:endParaRPr lang="en-US" sz="1000" dirty="0">
            <a:solidFill>
              <a:schemeClr val="tx1"/>
            </a:solidFill>
          </a:endParaRPr>
        </a:p>
      </dgm:t>
    </dgm:pt>
    <dgm:pt modelId="{DE45287A-FAC5-4B0D-B537-709850693772}" type="parTrans" cxnId="{1BD19E0C-E856-475E-A6BF-8109D5B87E22}">
      <dgm:prSet/>
      <dgm:spPr/>
      <dgm:t>
        <a:bodyPr/>
        <a:lstStyle/>
        <a:p>
          <a:endParaRPr lang="en-US"/>
        </a:p>
      </dgm:t>
    </dgm:pt>
    <dgm:pt modelId="{2CAEAB9B-5994-4E61-A1AB-EC5B42D00630}" type="sibTrans" cxnId="{1BD19E0C-E856-475E-A6BF-8109D5B87E22}">
      <dgm:prSet custT="1"/>
      <dgm:spPr/>
      <dgm:t>
        <a:bodyPr/>
        <a:lstStyle/>
        <a:p>
          <a:endParaRPr lang="en-US" sz="1000">
            <a:solidFill>
              <a:schemeClr val="tx1"/>
            </a:solidFill>
          </a:endParaRPr>
        </a:p>
      </dgm:t>
    </dgm:pt>
    <dgm:pt modelId="{37AAA895-B486-4CF0-B4BD-30AEEC6C34E0}">
      <dgm:prSet custT="1"/>
      <dgm:spPr/>
      <dgm:t>
        <a:bodyPr/>
        <a:lstStyle/>
        <a:p>
          <a:pPr algn="l"/>
          <a:r>
            <a:rPr lang="fi-FI" sz="1000" b="1" i="0" dirty="0">
              <a:solidFill>
                <a:schemeClr val="tx1"/>
              </a:solidFill>
            </a:rPr>
            <a:t>3. Nimeä hankkeelle yhteyshenkilö / koordinaattori</a:t>
          </a:r>
        </a:p>
        <a:p>
          <a:pPr algn="l"/>
          <a:r>
            <a:rPr lang="fi-FI" sz="1000" b="0" i="0" dirty="0">
              <a:solidFill>
                <a:schemeClr val="tx1"/>
              </a:solidFill>
            </a:rPr>
            <a:t>Yhteyshenkilö huolehtii kokonaiskuvasta sekä viestii, koordinoi, kokoaa työryhmät ja vie yhteisiä asioita eteenpäin määrätietoisesti. </a:t>
          </a:r>
        </a:p>
        <a:p>
          <a:pPr algn="l"/>
          <a:endParaRPr lang="fi-FI" sz="1000" b="0" i="0" dirty="0">
            <a:solidFill>
              <a:schemeClr val="tx1"/>
            </a:solidFill>
          </a:endParaRPr>
        </a:p>
        <a:p>
          <a:pPr algn="l"/>
          <a:r>
            <a:rPr lang="fi-FI" sz="1000" b="0" i="0" dirty="0">
              <a:solidFill>
                <a:schemeClr val="tx1"/>
              </a:solidFill>
            </a:rPr>
            <a:t>Yhteyshenkilö vastaa median, päättäjien ja asukkaiden kysymyksiin ja samalla kasvattaa hankkeen tunnettavuutta ja hyväksyttävyyttä.</a:t>
          </a:r>
        </a:p>
      </dgm:t>
    </dgm:pt>
    <dgm:pt modelId="{FCD74C02-AE20-4D93-B3E4-BDA294DA06F6}" type="parTrans" cxnId="{713C0ADB-A5B0-4B1A-8035-CBD5AD6906DF}">
      <dgm:prSet/>
      <dgm:spPr/>
      <dgm:t>
        <a:bodyPr/>
        <a:lstStyle/>
        <a:p>
          <a:endParaRPr lang="en-US"/>
        </a:p>
      </dgm:t>
    </dgm:pt>
    <dgm:pt modelId="{3CD3A4B8-39F6-4EC1-9216-F52EB87195A7}" type="sibTrans" cxnId="{713C0ADB-A5B0-4B1A-8035-CBD5AD6906DF}">
      <dgm:prSet custT="1"/>
      <dgm:spPr/>
      <dgm:t>
        <a:bodyPr/>
        <a:lstStyle/>
        <a:p>
          <a:endParaRPr lang="en-US" sz="1000">
            <a:solidFill>
              <a:schemeClr val="tx1"/>
            </a:solidFill>
          </a:endParaRPr>
        </a:p>
      </dgm:t>
    </dgm:pt>
    <dgm:pt modelId="{AD4F0E90-7C75-4BF9-8D76-8913986C30DC}">
      <dgm:prSet custT="1"/>
      <dgm:spPr/>
      <dgm:t>
        <a:bodyPr/>
        <a:lstStyle/>
        <a:p>
          <a:pPr algn="l"/>
          <a:r>
            <a:rPr lang="fi-FI" sz="1000" b="1" i="0" dirty="0">
              <a:solidFill>
                <a:schemeClr val="tx1"/>
              </a:solidFill>
            </a:rPr>
            <a:t>4. Aseita tavoitteet ja päämäärät ja pyri niitä kohti kaikessa toiminnassa</a:t>
          </a:r>
        </a:p>
        <a:p>
          <a:pPr algn="l"/>
          <a:r>
            <a:rPr lang="fi-FI" sz="1000" b="0" i="0" dirty="0">
              <a:solidFill>
                <a:schemeClr val="tx1"/>
              </a:solidFill>
            </a:rPr>
            <a:t>Tiekartan avulla voidaan edistää tavoitteiden saavuttamista ja alueellista sitoutumista.</a:t>
          </a:r>
        </a:p>
        <a:p>
          <a:pPr algn="l"/>
          <a:endParaRPr lang="fi-FI" sz="1000" b="0" i="0" dirty="0">
            <a:solidFill>
              <a:schemeClr val="tx1"/>
            </a:solidFill>
          </a:endParaRPr>
        </a:p>
        <a:p>
          <a:pPr algn="l"/>
          <a:r>
            <a:rPr lang="fi-FI" sz="1000" b="0" i="0" dirty="0">
              <a:solidFill>
                <a:schemeClr val="tx1"/>
              </a:solidFill>
            </a:rPr>
            <a:t>Tiekartta piirtää päämäärät ja toimenpiteet kaikille kunnan toiminnoille resurssiviisauden edistämiseksi.</a:t>
          </a:r>
        </a:p>
      </dgm:t>
    </dgm:pt>
    <dgm:pt modelId="{BAA3E68D-F146-45BF-B3F7-EE3A6BB71977}" type="parTrans" cxnId="{8AF45593-E1B2-4E65-B756-1B5FB31860F4}">
      <dgm:prSet/>
      <dgm:spPr/>
      <dgm:t>
        <a:bodyPr/>
        <a:lstStyle/>
        <a:p>
          <a:endParaRPr lang="en-US"/>
        </a:p>
      </dgm:t>
    </dgm:pt>
    <dgm:pt modelId="{ADE0EE13-D52A-4E28-9D99-08814F0AC633}" type="sibTrans" cxnId="{8AF45593-E1B2-4E65-B756-1B5FB31860F4}">
      <dgm:prSet custT="1"/>
      <dgm:spPr/>
      <dgm:t>
        <a:bodyPr/>
        <a:lstStyle/>
        <a:p>
          <a:endParaRPr lang="en-US" sz="1000">
            <a:solidFill>
              <a:schemeClr val="tx1"/>
            </a:solidFill>
          </a:endParaRPr>
        </a:p>
      </dgm:t>
    </dgm:pt>
    <dgm:pt modelId="{1532C429-11EE-4228-B000-F1AFEACB594A}">
      <dgm:prSet custT="1"/>
      <dgm:spPr/>
      <dgm:t>
        <a:bodyPr/>
        <a:lstStyle/>
        <a:p>
          <a:pPr algn="l"/>
          <a:r>
            <a:rPr lang="fi-FI" sz="1000" b="1" i="0" dirty="0">
              <a:solidFill>
                <a:schemeClr val="tx1"/>
              </a:solidFill>
            </a:rPr>
            <a:t>5. Ohjaa, kehitä ja arvioi toimintaa systemaattisesti</a:t>
          </a:r>
        </a:p>
        <a:p>
          <a:pPr algn="l"/>
          <a:r>
            <a:rPr lang="fi-FI" sz="1000" b="0" i="0" dirty="0">
              <a:solidFill>
                <a:schemeClr val="tx1"/>
              </a:solidFill>
            </a:rPr>
            <a:t>Ympäristöjärjestelmä tai vastaava systemaattinen arviointityökalu on hyvä tavoitteiden ja toiminnan seurantaan. </a:t>
          </a:r>
        </a:p>
        <a:p>
          <a:pPr algn="l"/>
          <a:endParaRPr lang="fi-FI" sz="1000" b="0" i="0" dirty="0">
            <a:solidFill>
              <a:schemeClr val="tx1"/>
            </a:solidFill>
          </a:endParaRPr>
        </a:p>
        <a:p>
          <a:pPr algn="l"/>
          <a:r>
            <a:rPr lang="fi-FI" sz="1000" b="0" i="0" dirty="0">
              <a:solidFill>
                <a:schemeClr val="tx1"/>
              </a:solidFill>
            </a:rPr>
            <a:t>Erilaisten kokeilujen avulla voidaan parantaa asian ymmärrystä ja innostaa eri sidosryhmiä mukaan. Samalla haastetaan olemassa olevia ja kokeillaan uusia toimintatapoja.</a:t>
          </a:r>
        </a:p>
        <a:p>
          <a:pPr algn="l"/>
          <a:endParaRPr lang="fi-FI" sz="1000" b="0" i="0" dirty="0">
            <a:solidFill>
              <a:schemeClr val="tx1"/>
            </a:solidFill>
          </a:endParaRPr>
        </a:p>
        <a:p>
          <a:pPr algn="l"/>
          <a:r>
            <a:rPr lang="fi-FI" sz="1000" b="0" i="0" dirty="0">
              <a:solidFill>
                <a:schemeClr val="tx1"/>
              </a:solidFill>
            </a:rPr>
            <a:t>Kokeilut ovat hyvä tapa siirtyä kohti kiertotaloutta.</a:t>
          </a:r>
          <a:endParaRPr lang="fi-FI" sz="1000" dirty="0">
            <a:solidFill>
              <a:schemeClr val="tx1"/>
            </a:solidFill>
          </a:endParaRPr>
        </a:p>
      </dgm:t>
    </dgm:pt>
    <dgm:pt modelId="{A3D0C632-ED99-4CD7-9730-77A90107A22F}" type="parTrans" cxnId="{E5CA9947-4B91-41F3-B995-3A26D1DDCDEE}">
      <dgm:prSet/>
      <dgm:spPr/>
      <dgm:t>
        <a:bodyPr/>
        <a:lstStyle/>
        <a:p>
          <a:endParaRPr lang="en-US"/>
        </a:p>
      </dgm:t>
    </dgm:pt>
    <dgm:pt modelId="{29C293A7-5DFC-4C13-AAFF-191904148B3B}" type="sibTrans" cxnId="{E5CA9947-4B91-41F3-B995-3A26D1DDCDEE}">
      <dgm:prSet/>
      <dgm:spPr/>
      <dgm:t>
        <a:bodyPr/>
        <a:lstStyle/>
        <a:p>
          <a:endParaRPr lang="en-US"/>
        </a:p>
      </dgm:t>
    </dgm:pt>
    <dgm:pt modelId="{EEE036C3-52B6-4013-8FEB-241629B12C96}" type="pres">
      <dgm:prSet presAssocID="{26E67A40-B95E-45E5-BA91-76648B5F227C}" presName="Name0" presStyleCnt="0">
        <dgm:presLayoutVars>
          <dgm:dir/>
          <dgm:resizeHandles val="exact"/>
        </dgm:presLayoutVars>
      </dgm:prSet>
      <dgm:spPr/>
    </dgm:pt>
    <dgm:pt modelId="{2885E3BE-22F0-41B9-905C-26DCB2067C8F}" type="pres">
      <dgm:prSet presAssocID="{54547F91-4207-40B8-BAAB-53BBBBBCC275}" presName="node" presStyleLbl="node1" presStyleIdx="0" presStyleCnt="5" custScaleX="112000" custLinFactNeighborX="24310" custLinFactNeighborY="2815">
        <dgm:presLayoutVars>
          <dgm:bulletEnabled val="1"/>
        </dgm:presLayoutVars>
      </dgm:prSet>
      <dgm:spPr/>
    </dgm:pt>
    <dgm:pt modelId="{4E05E159-D7C2-450B-8188-8117915D8AC2}" type="pres">
      <dgm:prSet presAssocID="{072E3CF8-05AC-44F5-9F02-A33676BCA6D3}" presName="sibTrans" presStyleLbl="sibTrans1D1" presStyleIdx="0" presStyleCnt="4"/>
      <dgm:spPr/>
    </dgm:pt>
    <dgm:pt modelId="{9F8F3797-AAB6-47EB-961B-24D30673D134}" type="pres">
      <dgm:prSet presAssocID="{072E3CF8-05AC-44F5-9F02-A33676BCA6D3}" presName="connectorText" presStyleLbl="sibTrans1D1" presStyleIdx="0" presStyleCnt="4"/>
      <dgm:spPr/>
    </dgm:pt>
    <dgm:pt modelId="{AEBC6097-3384-4F2C-9624-7A617A3266DD}" type="pres">
      <dgm:prSet presAssocID="{27651813-5946-417F-A199-ACF4EB5017BB}" presName="node" presStyleLbl="node1" presStyleIdx="1" presStyleCnt="5" custScaleX="114301" custLinFactNeighborX="25928" custLinFactNeighborY="7453">
        <dgm:presLayoutVars>
          <dgm:bulletEnabled val="1"/>
        </dgm:presLayoutVars>
      </dgm:prSet>
      <dgm:spPr/>
    </dgm:pt>
    <dgm:pt modelId="{79CA91F3-31EA-4220-B228-2998C92F80BF}" type="pres">
      <dgm:prSet presAssocID="{2CAEAB9B-5994-4E61-A1AB-EC5B42D00630}" presName="sibTrans" presStyleLbl="sibTrans1D1" presStyleIdx="1" presStyleCnt="4"/>
      <dgm:spPr/>
    </dgm:pt>
    <dgm:pt modelId="{39C30E78-C349-4794-980F-CB172E9C7783}" type="pres">
      <dgm:prSet presAssocID="{2CAEAB9B-5994-4E61-A1AB-EC5B42D00630}" presName="connectorText" presStyleLbl="sibTrans1D1" presStyleIdx="1" presStyleCnt="4"/>
      <dgm:spPr/>
    </dgm:pt>
    <dgm:pt modelId="{38C173DD-C9A4-4EC5-AB68-7DA3EFCB15AB}" type="pres">
      <dgm:prSet presAssocID="{37AAA895-B486-4CF0-B4BD-30AEEC6C34E0}" presName="node" presStyleLbl="node1" presStyleIdx="2" presStyleCnt="5" custScaleY="110792" custLinFactNeighborX="5374" custLinFactNeighborY="-21985">
        <dgm:presLayoutVars>
          <dgm:bulletEnabled val="1"/>
        </dgm:presLayoutVars>
      </dgm:prSet>
      <dgm:spPr/>
    </dgm:pt>
    <dgm:pt modelId="{FCC691A9-5AE5-4868-8F45-CA0BCF7DDE77}" type="pres">
      <dgm:prSet presAssocID="{3CD3A4B8-39F6-4EC1-9216-F52EB87195A7}" presName="sibTrans" presStyleLbl="sibTrans1D1" presStyleIdx="2" presStyleCnt="4"/>
      <dgm:spPr/>
    </dgm:pt>
    <dgm:pt modelId="{A913DF42-755D-4223-8D20-6FF351B22299}" type="pres">
      <dgm:prSet presAssocID="{3CD3A4B8-39F6-4EC1-9216-F52EB87195A7}" presName="connectorText" presStyleLbl="sibTrans1D1" presStyleIdx="2" presStyleCnt="4"/>
      <dgm:spPr/>
    </dgm:pt>
    <dgm:pt modelId="{2A9EB78B-26F2-494A-8405-BDEB14A41E78}" type="pres">
      <dgm:prSet presAssocID="{AD4F0E90-7C75-4BF9-8D76-8913986C30DC}" presName="node" presStyleLbl="node1" presStyleIdx="3" presStyleCnt="5" custScaleX="101473" custScaleY="89790" custLinFactNeighborX="-3697" custLinFactNeighborY="623">
        <dgm:presLayoutVars>
          <dgm:bulletEnabled val="1"/>
        </dgm:presLayoutVars>
      </dgm:prSet>
      <dgm:spPr/>
    </dgm:pt>
    <dgm:pt modelId="{05C23856-5A5C-4E6B-88F0-EF8EE5728CEA}" type="pres">
      <dgm:prSet presAssocID="{ADE0EE13-D52A-4E28-9D99-08814F0AC633}" presName="sibTrans" presStyleLbl="sibTrans1D1" presStyleIdx="3" presStyleCnt="4"/>
      <dgm:spPr/>
    </dgm:pt>
    <dgm:pt modelId="{F2F2197F-A343-4A62-9DB2-81C651C0D257}" type="pres">
      <dgm:prSet presAssocID="{ADE0EE13-D52A-4E28-9D99-08814F0AC633}" presName="connectorText" presStyleLbl="sibTrans1D1" presStyleIdx="3" presStyleCnt="4"/>
      <dgm:spPr/>
    </dgm:pt>
    <dgm:pt modelId="{A66DC3AB-A388-4887-A514-3FE0CE21D823}" type="pres">
      <dgm:prSet presAssocID="{1532C429-11EE-4228-B000-F1AFEACB594A}" presName="node" presStyleLbl="node1" presStyleIdx="4" presStyleCnt="5" custScaleX="102633" custScaleY="136929" custLinFactNeighborX="-9269" custLinFactNeighborY="-20723">
        <dgm:presLayoutVars>
          <dgm:bulletEnabled val="1"/>
        </dgm:presLayoutVars>
      </dgm:prSet>
      <dgm:spPr/>
    </dgm:pt>
  </dgm:ptLst>
  <dgm:cxnLst>
    <dgm:cxn modelId="{1BD19E0C-E856-475E-A6BF-8109D5B87E22}" srcId="{26E67A40-B95E-45E5-BA91-76648B5F227C}" destId="{27651813-5946-417F-A199-ACF4EB5017BB}" srcOrd="1" destOrd="0" parTransId="{DE45287A-FAC5-4B0D-B537-709850693772}" sibTransId="{2CAEAB9B-5994-4E61-A1AB-EC5B42D00630}"/>
    <dgm:cxn modelId="{794A0B39-76F8-443B-BDF0-B14EF3C262C5}" srcId="{26E67A40-B95E-45E5-BA91-76648B5F227C}" destId="{54547F91-4207-40B8-BAAB-53BBBBBCC275}" srcOrd="0" destOrd="0" parTransId="{1E777115-3741-47CA-99A2-9111877C1B95}" sibTransId="{072E3CF8-05AC-44F5-9F02-A33676BCA6D3}"/>
    <dgm:cxn modelId="{5E893046-F4A6-458F-9C73-5EF2E55A0AAC}" type="presOf" srcId="{ADE0EE13-D52A-4E28-9D99-08814F0AC633}" destId="{05C23856-5A5C-4E6B-88F0-EF8EE5728CEA}" srcOrd="0" destOrd="0" presId="urn:microsoft.com/office/officeart/2005/8/layout/bProcess3"/>
    <dgm:cxn modelId="{E5CA9947-4B91-41F3-B995-3A26D1DDCDEE}" srcId="{26E67A40-B95E-45E5-BA91-76648B5F227C}" destId="{1532C429-11EE-4228-B000-F1AFEACB594A}" srcOrd="4" destOrd="0" parTransId="{A3D0C632-ED99-4CD7-9730-77A90107A22F}" sibTransId="{29C293A7-5DFC-4C13-AAFF-191904148B3B}"/>
    <dgm:cxn modelId="{DD04264F-90D6-40B0-9F1A-000DFF2C571F}" type="presOf" srcId="{AD4F0E90-7C75-4BF9-8D76-8913986C30DC}" destId="{2A9EB78B-26F2-494A-8405-BDEB14A41E78}" srcOrd="0" destOrd="0" presId="urn:microsoft.com/office/officeart/2005/8/layout/bProcess3"/>
    <dgm:cxn modelId="{E87DD852-C7F6-4407-A507-623FFE307014}" type="presOf" srcId="{3CD3A4B8-39F6-4EC1-9216-F52EB87195A7}" destId="{A913DF42-755D-4223-8D20-6FF351B22299}" srcOrd="1" destOrd="0" presId="urn:microsoft.com/office/officeart/2005/8/layout/bProcess3"/>
    <dgm:cxn modelId="{E7948655-5D3C-40D2-803F-C0B391D6EF63}" type="presOf" srcId="{37AAA895-B486-4CF0-B4BD-30AEEC6C34E0}" destId="{38C173DD-C9A4-4EC5-AB68-7DA3EFCB15AB}" srcOrd="0" destOrd="0" presId="urn:microsoft.com/office/officeart/2005/8/layout/bProcess3"/>
    <dgm:cxn modelId="{CA53837D-73CF-4E37-8B18-D2BAA9B32642}" type="presOf" srcId="{072E3CF8-05AC-44F5-9F02-A33676BCA6D3}" destId="{9F8F3797-AAB6-47EB-961B-24D30673D134}" srcOrd="1" destOrd="0" presId="urn:microsoft.com/office/officeart/2005/8/layout/bProcess3"/>
    <dgm:cxn modelId="{5105DB8A-8D19-4A1D-96B9-E6C68331AEB1}" type="presOf" srcId="{3CD3A4B8-39F6-4EC1-9216-F52EB87195A7}" destId="{FCC691A9-5AE5-4868-8F45-CA0BCF7DDE77}" srcOrd="0" destOrd="0" presId="urn:microsoft.com/office/officeart/2005/8/layout/bProcess3"/>
    <dgm:cxn modelId="{8AF45593-E1B2-4E65-B756-1B5FB31860F4}" srcId="{26E67A40-B95E-45E5-BA91-76648B5F227C}" destId="{AD4F0E90-7C75-4BF9-8D76-8913986C30DC}" srcOrd="3" destOrd="0" parTransId="{BAA3E68D-F146-45BF-B3F7-EE3A6BB71977}" sibTransId="{ADE0EE13-D52A-4E28-9D99-08814F0AC633}"/>
    <dgm:cxn modelId="{ECFF149C-DB22-4174-984B-D0D1C9AC551F}" type="presOf" srcId="{1532C429-11EE-4228-B000-F1AFEACB594A}" destId="{A66DC3AB-A388-4887-A514-3FE0CE21D823}" srcOrd="0" destOrd="0" presId="urn:microsoft.com/office/officeart/2005/8/layout/bProcess3"/>
    <dgm:cxn modelId="{087A17AE-A036-4C3B-89CF-501E8F24BDD1}" type="presOf" srcId="{072E3CF8-05AC-44F5-9F02-A33676BCA6D3}" destId="{4E05E159-D7C2-450B-8188-8117915D8AC2}" srcOrd="0" destOrd="0" presId="urn:microsoft.com/office/officeart/2005/8/layout/bProcess3"/>
    <dgm:cxn modelId="{F3985EAE-0B01-4D04-8894-936324BEAADC}" type="presOf" srcId="{2CAEAB9B-5994-4E61-A1AB-EC5B42D00630}" destId="{39C30E78-C349-4794-980F-CB172E9C7783}" srcOrd="1" destOrd="0" presId="urn:microsoft.com/office/officeart/2005/8/layout/bProcess3"/>
    <dgm:cxn modelId="{00D5A7B8-321F-47F5-A8B5-5CFFD92D3981}" type="presOf" srcId="{ADE0EE13-D52A-4E28-9D99-08814F0AC633}" destId="{F2F2197F-A343-4A62-9DB2-81C651C0D257}" srcOrd="1" destOrd="0" presId="urn:microsoft.com/office/officeart/2005/8/layout/bProcess3"/>
    <dgm:cxn modelId="{471C85BC-A4C7-4517-8F76-811A05611EE5}" type="presOf" srcId="{54547F91-4207-40B8-BAAB-53BBBBBCC275}" destId="{2885E3BE-22F0-41B9-905C-26DCB2067C8F}" srcOrd="0" destOrd="0" presId="urn:microsoft.com/office/officeart/2005/8/layout/bProcess3"/>
    <dgm:cxn modelId="{713C0ADB-A5B0-4B1A-8035-CBD5AD6906DF}" srcId="{26E67A40-B95E-45E5-BA91-76648B5F227C}" destId="{37AAA895-B486-4CF0-B4BD-30AEEC6C34E0}" srcOrd="2" destOrd="0" parTransId="{FCD74C02-AE20-4D93-B3E4-BDA294DA06F6}" sibTransId="{3CD3A4B8-39F6-4EC1-9216-F52EB87195A7}"/>
    <dgm:cxn modelId="{764107DC-C1E9-45BB-A0C4-99EF626B957F}" type="presOf" srcId="{2CAEAB9B-5994-4E61-A1AB-EC5B42D00630}" destId="{79CA91F3-31EA-4220-B228-2998C92F80BF}" srcOrd="0" destOrd="0" presId="urn:microsoft.com/office/officeart/2005/8/layout/bProcess3"/>
    <dgm:cxn modelId="{8E26FBE4-8C10-4132-A2AC-662E5F5702B0}" type="presOf" srcId="{26E67A40-B95E-45E5-BA91-76648B5F227C}" destId="{EEE036C3-52B6-4013-8FEB-241629B12C96}" srcOrd="0" destOrd="0" presId="urn:microsoft.com/office/officeart/2005/8/layout/bProcess3"/>
    <dgm:cxn modelId="{5DDDEAF5-C1F6-4515-B2ED-ED45A58EB695}" type="presOf" srcId="{27651813-5946-417F-A199-ACF4EB5017BB}" destId="{AEBC6097-3384-4F2C-9624-7A617A3266DD}" srcOrd="0" destOrd="0" presId="urn:microsoft.com/office/officeart/2005/8/layout/bProcess3"/>
    <dgm:cxn modelId="{416AD439-C651-4431-A660-9881F9A18CDB}" type="presParOf" srcId="{EEE036C3-52B6-4013-8FEB-241629B12C96}" destId="{2885E3BE-22F0-41B9-905C-26DCB2067C8F}" srcOrd="0" destOrd="0" presId="urn:microsoft.com/office/officeart/2005/8/layout/bProcess3"/>
    <dgm:cxn modelId="{FEABB7C0-6285-4F63-8170-0CA02328176B}" type="presParOf" srcId="{EEE036C3-52B6-4013-8FEB-241629B12C96}" destId="{4E05E159-D7C2-450B-8188-8117915D8AC2}" srcOrd="1" destOrd="0" presId="urn:microsoft.com/office/officeart/2005/8/layout/bProcess3"/>
    <dgm:cxn modelId="{AED19125-F8F6-413F-A60D-11ABD78094AA}" type="presParOf" srcId="{4E05E159-D7C2-450B-8188-8117915D8AC2}" destId="{9F8F3797-AAB6-47EB-961B-24D30673D134}" srcOrd="0" destOrd="0" presId="urn:microsoft.com/office/officeart/2005/8/layout/bProcess3"/>
    <dgm:cxn modelId="{AD62F375-D337-4BF6-9C04-8200D8C52213}" type="presParOf" srcId="{EEE036C3-52B6-4013-8FEB-241629B12C96}" destId="{AEBC6097-3384-4F2C-9624-7A617A3266DD}" srcOrd="2" destOrd="0" presId="urn:microsoft.com/office/officeart/2005/8/layout/bProcess3"/>
    <dgm:cxn modelId="{E2B646DC-BF41-44C0-B495-B80FBDB41ECF}" type="presParOf" srcId="{EEE036C3-52B6-4013-8FEB-241629B12C96}" destId="{79CA91F3-31EA-4220-B228-2998C92F80BF}" srcOrd="3" destOrd="0" presId="urn:microsoft.com/office/officeart/2005/8/layout/bProcess3"/>
    <dgm:cxn modelId="{1BC3FDF0-5F7B-4467-8E24-B3C3D5586C8B}" type="presParOf" srcId="{79CA91F3-31EA-4220-B228-2998C92F80BF}" destId="{39C30E78-C349-4794-980F-CB172E9C7783}" srcOrd="0" destOrd="0" presId="urn:microsoft.com/office/officeart/2005/8/layout/bProcess3"/>
    <dgm:cxn modelId="{E5147EC0-98F4-487F-A8C6-B6AB5D9BFE2F}" type="presParOf" srcId="{EEE036C3-52B6-4013-8FEB-241629B12C96}" destId="{38C173DD-C9A4-4EC5-AB68-7DA3EFCB15AB}" srcOrd="4" destOrd="0" presId="urn:microsoft.com/office/officeart/2005/8/layout/bProcess3"/>
    <dgm:cxn modelId="{1F591982-50A3-4F1C-8B99-1E2A78BE78AE}" type="presParOf" srcId="{EEE036C3-52B6-4013-8FEB-241629B12C96}" destId="{FCC691A9-5AE5-4868-8F45-CA0BCF7DDE77}" srcOrd="5" destOrd="0" presId="urn:microsoft.com/office/officeart/2005/8/layout/bProcess3"/>
    <dgm:cxn modelId="{0AB267D4-D3E5-48F1-920C-1923DDECFCCD}" type="presParOf" srcId="{FCC691A9-5AE5-4868-8F45-CA0BCF7DDE77}" destId="{A913DF42-755D-4223-8D20-6FF351B22299}" srcOrd="0" destOrd="0" presId="urn:microsoft.com/office/officeart/2005/8/layout/bProcess3"/>
    <dgm:cxn modelId="{8B6A8A9E-553F-40AB-BEE8-4C9E78FB6185}" type="presParOf" srcId="{EEE036C3-52B6-4013-8FEB-241629B12C96}" destId="{2A9EB78B-26F2-494A-8405-BDEB14A41E78}" srcOrd="6" destOrd="0" presId="urn:microsoft.com/office/officeart/2005/8/layout/bProcess3"/>
    <dgm:cxn modelId="{4150C9B3-C22E-4656-B9D7-3F5682F0E815}" type="presParOf" srcId="{EEE036C3-52B6-4013-8FEB-241629B12C96}" destId="{05C23856-5A5C-4E6B-88F0-EF8EE5728CEA}" srcOrd="7" destOrd="0" presId="urn:microsoft.com/office/officeart/2005/8/layout/bProcess3"/>
    <dgm:cxn modelId="{E8562EE9-5861-4320-BE84-34EA1A06EC86}" type="presParOf" srcId="{05C23856-5A5C-4E6B-88F0-EF8EE5728CEA}" destId="{F2F2197F-A343-4A62-9DB2-81C651C0D257}" srcOrd="0" destOrd="0" presId="urn:microsoft.com/office/officeart/2005/8/layout/bProcess3"/>
    <dgm:cxn modelId="{B7E6BD52-DA71-4ED6-B24D-22368A91B540}" type="presParOf" srcId="{EEE036C3-52B6-4013-8FEB-241629B12C96}" destId="{A66DC3AB-A388-4887-A514-3FE0CE21D823}"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5E159-D7C2-450B-8188-8117915D8AC2}">
      <dsp:nvSpPr>
        <dsp:cNvPr id="0" name=""/>
        <dsp:cNvSpPr/>
      </dsp:nvSpPr>
      <dsp:spPr>
        <a:xfrm>
          <a:off x="3560974" y="837649"/>
          <a:ext cx="610679" cy="91440"/>
        </a:xfrm>
        <a:custGeom>
          <a:avLst/>
          <a:gdLst/>
          <a:ahLst/>
          <a:cxnLst/>
          <a:rect l="0" t="0" r="0" b="0"/>
          <a:pathLst>
            <a:path>
              <a:moveTo>
                <a:pt x="0" y="45720"/>
              </a:moveTo>
              <a:lnTo>
                <a:pt x="322439" y="45720"/>
              </a:lnTo>
              <a:lnTo>
                <a:pt x="322439" y="118209"/>
              </a:lnTo>
              <a:lnTo>
                <a:pt x="610679" y="118209"/>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tx1"/>
            </a:solidFill>
          </a:endParaRPr>
        </a:p>
      </dsp:txBody>
      <dsp:txXfrm>
        <a:off x="3850180" y="880370"/>
        <a:ext cx="32268" cy="5997"/>
      </dsp:txXfrm>
    </dsp:sp>
    <dsp:sp modelId="{2885E3BE-22F0-41B9-905C-26DCB2067C8F}">
      <dsp:nvSpPr>
        <dsp:cNvPr id="0" name=""/>
        <dsp:cNvSpPr/>
      </dsp:nvSpPr>
      <dsp:spPr>
        <a:xfrm>
          <a:off x="645261" y="101892"/>
          <a:ext cx="2917513" cy="15629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i-FI" sz="1000" b="1" i="0" kern="1200" dirty="0">
              <a:solidFill>
                <a:schemeClr val="tx1"/>
              </a:solidFill>
            </a:rPr>
            <a:t>1. Sitouta ylin johto ja varmista poliittinen sitoutuminen</a:t>
          </a:r>
        </a:p>
        <a:p>
          <a:pPr marL="0" lvl="0" indent="0" algn="l" defTabSz="444500">
            <a:lnSpc>
              <a:spcPct val="90000"/>
            </a:lnSpc>
            <a:spcBef>
              <a:spcPct val="0"/>
            </a:spcBef>
            <a:spcAft>
              <a:spcPct val="35000"/>
            </a:spcAft>
            <a:buNone/>
          </a:pPr>
          <a:endParaRPr lang="fi-FI" sz="1000" b="1"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Kiertotaloustavoitteet tulee saada osaksi kunnan strategiaa. Tämä onnistuu parhaiten vuorovaikutuksellisessa prosessissa. </a:t>
          </a:r>
        </a:p>
        <a:p>
          <a:pPr marL="0" lvl="0" indent="0" algn="l" defTabSz="444500">
            <a:lnSpc>
              <a:spcPct val="90000"/>
            </a:lnSpc>
            <a:spcBef>
              <a:spcPct val="0"/>
            </a:spcBef>
            <a:spcAft>
              <a:spcPct val="35000"/>
            </a:spcAft>
            <a:buNone/>
          </a:pPr>
          <a:endParaRPr lang="fi-FI" sz="1000" b="0"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Kuntastrategia ja sen toteuttamisohjelmat ovat taloussuunnittelun perusta.</a:t>
          </a:r>
          <a:endParaRPr lang="en-US" sz="1000" kern="1200" dirty="0">
            <a:solidFill>
              <a:schemeClr val="tx1"/>
            </a:solidFill>
          </a:endParaRPr>
        </a:p>
      </dsp:txBody>
      <dsp:txXfrm>
        <a:off x="645261" y="101892"/>
        <a:ext cx="2917513" cy="1562953"/>
      </dsp:txXfrm>
    </dsp:sp>
    <dsp:sp modelId="{79CA91F3-31EA-4220-B228-2998C92F80BF}">
      <dsp:nvSpPr>
        <dsp:cNvPr id="0" name=""/>
        <dsp:cNvSpPr/>
      </dsp:nvSpPr>
      <dsp:spPr>
        <a:xfrm>
          <a:off x="1454454" y="1735535"/>
          <a:ext cx="4238325" cy="312684"/>
        </a:xfrm>
        <a:custGeom>
          <a:avLst/>
          <a:gdLst/>
          <a:ahLst/>
          <a:cxnLst/>
          <a:rect l="0" t="0" r="0" b="0"/>
          <a:pathLst>
            <a:path>
              <a:moveTo>
                <a:pt x="4238325" y="0"/>
              </a:moveTo>
              <a:lnTo>
                <a:pt x="4238325" y="173442"/>
              </a:lnTo>
              <a:lnTo>
                <a:pt x="0" y="173442"/>
              </a:lnTo>
              <a:lnTo>
                <a:pt x="0" y="312684"/>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tx1"/>
            </a:solidFill>
          </a:endParaRPr>
        </a:p>
      </dsp:txBody>
      <dsp:txXfrm>
        <a:off x="3467312" y="1888879"/>
        <a:ext cx="212610" cy="5997"/>
      </dsp:txXfrm>
    </dsp:sp>
    <dsp:sp modelId="{AEBC6097-3384-4F2C-9624-7A617A3266DD}">
      <dsp:nvSpPr>
        <dsp:cNvPr id="0" name=""/>
        <dsp:cNvSpPr/>
      </dsp:nvSpPr>
      <dsp:spPr>
        <a:xfrm>
          <a:off x="4204054" y="174382"/>
          <a:ext cx="2977452" cy="15629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i-FI" sz="1000" kern="1200" dirty="0">
              <a:solidFill>
                <a:schemeClr val="tx1"/>
              </a:solidFill>
            </a:rPr>
            <a:t>2. </a:t>
          </a:r>
          <a:r>
            <a:rPr lang="en-US" sz="1000" b="1" i="0" kern="1200" dirty="0" err="1">
              <a:solidFill>
                <a:schemeClr val="tx1"/>
              </a:solidFill>
            </a:rPr>
            <a:t>Varmista</a:t>
          </a:r>
          <a:r>
            <a:rPr lang="en-US" sz="1000" b="1" i="0" kern="1200" dirty="0">
              <a:solidFill>
                <a:schemeClr val="tx1"/>
              </a:solidFill>
            </a:rPr>
            <a:t> </a:t>
          </a:r>
          <a:r>
            <a:rPr lang="en-US" sz="1000" b="1" i="0" kern="1200" dirty="0" err="1">
              <a:solidFill>
                <a:schemeClr val="tx1"/>
              </a:solidFill>
            </a:rPr>
            <a:t>riittävät</a:t>
          </a:r>
          <a:r>
            <a:rPr lang="en-US" sz="1000" b="1" i="0" kern="1200" dirty="0">
              <a:solidFill>
                <a:schemeClr val="tx1"/>
              </a:solidFill>
            </a:rPr>
            <a:t> </a:t>
          </a:r>
          <a:r>
            <a:rPr lang="en-US" sz="1000" b="1" i="0" kern="1200" dirty="0" err="1">
              <a:solidFill>
                <a:schemeClr val="tx1"/>
              </a:solidFill>
            </a:rPr>
            <a:t>resurssit</a:t>
          </a:r>
          <a:endParaRPr lang="en-US" sz="1000" b="1"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Strategisten tavoitteiden toteutuminen varmistuu kun kunnan vuosibudjettiin varataan resursseja kiertotaloutta edistäville toimenpiteille.</a:t>
          </a:r>
        </a:p>
        <a:p>
          <a:pPr marL="0" lvl="0" indent="0" algn="l" defTabSz="444500">
            <a:lnSpc>
              <a:spcPct val="90000"/>
            </a:lnSpc>
            <a:spcBef>
              <a:spcPct val="0"/>
            </a:spcBef>
            <a:spcAft>
              <a:spcPct val="35000"/>
            </a:spcAft>
            <a:buNone/>
          </a:pPr>
          <a:endParaRPr lang="fi-FI" sz="1000" b="0"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Toimenpiteet suunnitellaan mahdollisimman pitkäjänteisesti.</a:t>
          </a:r>
          <a:endParaRPr lang="en-US" sz="1000" kern="1200" dirty="0">
            <a:solidFill>
              <a:schemeClr val="tx1"/>
            </a:solidFill>
          </a:endParaRPr>
        </a:p>
      </dsp:txBody>
      <dsp:txXfrm>
        <a:off x="4204054" y="174382"/>
        <a:ext cx="2977452" cy="1562953"/>
      </dsp:txXfrm>
    </dsp:sp>
    <dsp:sp modelId="{FCC691A9-5AE5-4868-8F45-CA0BCF7DDE77}">
      <dsp:nvSpPr>
        <dsp:cNvPr id="0" name=""/>
        <dsp:cNvSpPr/>
      </dsp:nvSpPr>
      <dsp:spPr>
        <a:xfrm>
          <a:off x="2755116" y="2946433"/>
          <a:ext cx="332239" cy="353352"/>
        </a:xfrm>
        <a:custGeom>
          <a:avLst/>
          <a:gdLst/>
          <a:ahLst/>
          <a:cxnLst/>
          <a:rect l="0" t="0" r="0" b="0"/>
          <a:pathLst>
            <a:path>
              <a:moveTo>
                <a:pt x="0" y="0"/>
              </a:moveTo>
              <a:lnTo>
                <a:pt x="183219" y="0"/>
              </a:lnTo>
              <a:lnTo>
                <a:pt x="183219" y="353352"/>
              </a:lnTo>
              <a:lnTo>
                <a:pt x="332239" y="353352"/>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tx1"/>
            </a:solidFill>
          </a:endParaRPr>
        </a:p>
      </dsp:txBody>
      <dsp:txXfrm>
        <a:off x="2908574" y="3120111"/>
        <a:ext cx="25323" cy="5997"/>
      </dsp:txXfrm>
    </dsp:sp>
    <dsp:sp modelId="{38C173DD-C9A4-4EC5-AB68-7DA3EFCB15AB}">
      <dsp:nvSpPr>
        <dsp:cNvPr id="0" name=""/>
        <dsp:cNvSpPr/>
      </dsp:nvSpPr>
      <dsp:spPr>
        <a:xfrm>
          <a:off x="151993" y="2080620"/>
          <a:ext cx="2604922" cy="17316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i-FI" sz="1000" b="1" i="0" kern="1200" dirty="0">
              <a:solidFill>
                <a:schemeClr val="tx1"/>
              </a:solidFill>
            </a:rPr>
            <a:t>3. Nimeä hankkeelle yhteyshenkilö / koordinaattori</a:t>
          </a:r>
        </a:p>
        <a:p>
          <a:pPr marL="0" lvl="0" indent="0" algn="l" defTabSz="444500">
            <a:lnSpc>
              <a:spcPct val="90000"/>
            </a:lnSpc>
            <a:spcBef>
              <a:spcPct val="0"/>
            </a:spcBef>
            <a:spcAft>
              <a:spcPct val="35000"/>
            </a:spcAft>
            <a:buNone/>
          </a:pPr>
          <a:r>
            <a:rPr lang="fi-FI" sz="1000" b="0" i="0" kern="1200" dirty="0">
              <a:solidFill>
                <a:schemeClr val="tx1"/>
              </a:solidFill>
            </a:rPr>
            <a:t>Yhteyshenkilö huolehtii kokonaiskuvasta sekä viestii, koordinoi, kokoaa työryhmät ja vie yhteisiä asioita eteenpäin määrätietoisesti. </a:t>
          </a:r>
        </a:p>
        <a:p>
          <a:pPr marL="0" lvl="0" indent="0" algn="l" defTabSz="444500">
            <a:lnSpc>
              <a:spcPct val="90000"/>
            </a:lnSpc>
            <a:spcBef>
              <a:spcPct val="0"/>
            </a:spcBef>
            <a:spcAft>
              <a:spcPct val="35000"/>
            </a:spcAft>
            <a:buNone/>
          </a:pPr>
          <a:endParaRPr lang="fi-FI" sz="1000" b="0"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Yhteyshenkilö vastaa median, päättäjien ja asukkaiden kysymyksiin ja samalla kasvattaa hankkeen tunnettavuutta ja hyväksyttävyyttä.</a:t>
          </a:r>
        </a:p>
      </dsp:txBody>
      <dsp:txXfrm>
        <a:off x="151993" y="2080620"/>
        <a:ext cx="2604922" cy="1731627"/>
      </dsp:txXfrm>
    </dsp:sp>
    <dsp:sp modelId="{05C23856-5A5C-4E6B-88F0-EF8EE5728CEA}">
      <dsp:nvSpPr>
        <dsp:cNvPr id="0" name=""/>
        <dsp:cNvSpPr/>
      </dsp:nvSpPr>
      <dsp:spPr>
        <a:xfrm>
          <a:off x="5761248" y="2966158"/>
          <a:ext cx="423385" cy="333628"/>
        </a:xfrm>
        <a:custGeom>
          <a:avLst/>
          <a:gdLst/>
          <a:ahLst/>
          <a:cxnLst/>
          <a:rect l="0" t="0" r="0" b="0"/>
          <a:pathLst>
            <a:path>
              <a:moveTo>
                <a:pt x="0" y="333628"/>
              </a:moveTo>
              <a:lnTo>
                <a:pt x="228792" y="333628"/>
              </a:lnTo>
              <a:lnTo>
                <a:pt x="228792" y="0"/>
              </a:lnTo>
              <a:lnTo>
                <a:pt x="423385" y="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tx1"/>
            </a:solidFill>
          </a:endParaRPr>
        </a:p>
      </dsp:txBody>
      <dsp:txXfrm>
        <a:off x="5958856" y="3129973"/>
        <a:ext cx="28169" cy="5997"/>
      </dsp:txXfrm>
    </dsp:sp>
    <dsp:sp modelId="{2A9EB78B-26F2-494A-8405-BDEB14A41E78}">
      <dsp:nvSpPr>
        <dsp:cNvPr id="0" name=""/>
        <dsp:cNvSpPr/>
      </dsp:nvSpPr>
      <dsp:spPr>
        <a:xfrm>
          <a:off x="3119755" y="2598098"/>
          <a:ext cx="2643292" cy="14033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i-FI" sz="1000" b="1" i="0" kern="1200" dirty="0">
              <a:solidFill>
                <a:schemeClr val="tx1"/>
              </a:solidFill>
            </a:rPr>
            <a:t>4. Aseita tavoitteet ja päämäärät ja pyri niitä kohti kaikessa toiminnassa</a:t>
          </a:r>
        </a:p>
        <a:p>
          <a:pPr marL="0" lvl="0" indent="0" algn="l" defTabSz="444500">
            <a:lnSpc>
              <a:spcPct val="90000"/>
            </a:lnSpc>
            <a:spcBef>
              <a:spcPct val="0"/>
            </a:spcBef>
            <a:spcAft>
              <a:spcPct val="35000"/>
            </a:spcAft>
            <a:buNone/>
          </a:pPr>
          <a:r>
            <a:rPr lang="fi-FI" sz="1000" b="0" i="0" kern="1200" dirty="0">
              <a:solidFill>
                <a:schemeClr val="tx1"/>
              </a:solidFill>
            </a:rPr>
            <a:t>Tiekartan avulla voidaan edistää tavoitteiden saavuttamista ja alueellista sitoutumista.</a:t>
          </a:r>
        </a:p>
        <a:p>
          <a:pPr marL="0" lvl="0" indent="0" algn="l" defTabSz="444500">
            <a:lnSpc>
              <a:spcPct val="90000"/>
            </a:lnSpc>
            <a:spcBef>
              <a:spcPct val="0"/>
            </a:spcBef>
            <a:spcAft>
              <a:spcPct val="35000"/>
            </a:spcAft>
            <a:buNone/>
          </a:pPr>
          <a:endParaRPr lang="fi-FI" sz="1000" b="0"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Tiekartta piirtää päämäärät ja toimenpiteet kaikille kunnan toiminnoille resurssiviisauden edistämiseksi.</a:t>
          </a:r>
        </a:p>
      </dsp:txBody>
      <dsp:txXfrm>
        <a:off x="3119755" y="2598098"/>
        <a:ext cx="2643292" cy="1403375"/>
      </dsp:txXfrm>
    </dsp:sp>
    <dsp:sp modelId="{A66DC3AB-A388-4887-A514-3FE0CE21D823}">
      <dsp:nvSpPr>
        <dsp:cNvPr id="0" name=""/>
        <dsp:cNvSpPr/>
      </dsp:nvSpPr>
      <dsp:spPr>
        <a:xfrm>
          <a:off x="6217034" y="1896090"/>
          <a:ext cx="2673510" cy="21401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i-FI" sz="1000" b="1" i="0" kern="1200" dirty="0">
              <a:solidFill>
                <a:schemeClr val="tx1"/>
              </a:solidFill>
            </a:rPr>
            <a:t>5. Ohjaa, kehitä ja arvioi toimintaa systemaattisesti</a:t>
          </a:r>
        </a:p>
        <a:p>
          <a:pPr marL="0" lvl="0" indent="0" algn="l" defTabSz="444500">
            <a:lnSpc>
              <a:spcPct val="90000"/>
            </a:lnSpc>
            <a:spcBef>
              <a:spcPct val="0"/>
            </a:spcBef>
            <a:spcAft>
              <a:spcPct val="35000"/>
            </a:spcAft>
            <a:buNone/>
          </a:pPr>
          <a:r>
            <a:rPr lang="fi-FI" sz="1000" b="0" i="0" kern="1200" dirty="0">
              <a:solidFill>
                <a:schemeClr val="tx1"/>
              </a:solidFill>
            </a:rPr>
            <a:t>Ympäristöjärjestelmä tai vastaava systemaattinen arviointityökalu on hyvä tavoitteiden ja toiminnan seurantaan. </a:t>
          </a:r>
        </a:p>
        <a:p>
          <a:pPr marL="0" lvl="0" indent="0" algn="l" defTabSz="444500">
            <a:lnSpc>
              <a:spcPct val="90000"/>
            </a:lnSpc>
            <a:spcBef>
              <a:spcPct val="0"/>
            </a:spcBef>
            <a:spcAft>
              <a:spcPct val="35000"/>
            </a:spcAft>
            <a:buNone/>
          </a:pPr>
          <a:endParaRPr lang="fi-FI" sz="1000" b="0"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Erilaisten kokeilujen avulla voidaan parantaa asian ymmärrystä ja innostaa eri sidosryhmiä mukaan. Samalla haastetaan olemassa olevia ja kokeillaan uusia toimintatapoja.</a:t>
          </a:r>
        </a:p>
        <a:p>
          <a:pPr marL="0" lvl="0" indent="0" algn="l" defTabSz="444500">
            <a:lnSpc>
              <a:spcPct val="90000"/>
            </a:lnSpc>
            <a:spcBef>
              <a:spcPct val="0"/>
            </a:spcBef>
            <a:spcAft>
              <a:spcPct val="35000"/>
            </a:spcAft>
            <a:buNone/>
          </a:pPr>
          <a:endParaRPr lang="fi-FI" sz="1000" b="0" i="0" kern="1200" dirty="0">
            <a:solidFill>
              <a:schemeClr val="tx1"/>
            </a:solidFill>
          </a:endParaRPr>
        </a:p>
        <a:p>
          <a:pPr marL="0" lvl="0" indent="0" algn="l" defTabSz="444500">
            <a:lnSpc>
              <a:spcPct val="90000"/>
            </a:lnSpc>
            <a:spcBef>
              <a:spcPct val="0"/>
            </a:spcBef>
            <a:spcAft>
              <a:spcPct val="35000"/>
            </a:spcAft>
            <a:buNone/>
          </a:pPr>
          <a:r>
            <a:rPr lang="fi-FI" sz="1000" b="0" i="0" kern="1200" dirty="0">
              <a:solidFill>
                <a:schemeClr val="tx1"/>
              </a:solidFill>
            </a:rPr>
            <a:t>Kokeilut ovat hyvä tapa siirtyä kohti kiertotaloutta.</a:t>
          </a:r>
          <a:endParaRPr lang="fi-FI" sz="1000" kern="1200" dirty="0">
            <a:solidFill>
              <a:schemeClr val="tx1"/>
            </a:solidFill>
          </a:endParaRPr>
        </a:p>
      </dsp:txBody>
      <dsp:txXfrm>
        <a:off x="6217034" y="1896090"/>
        <a:ext cx="2673510" cy="214013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593130" y="1"/>
            <a:ext cx="4278841" cy="339883"/>
          </a:xfrm>
          <a:prstGeom prst="rect">
            <a:avLst/>
          </a:prstGeom>
        </p:spPr>
        <p:txBody>
          <a:bodyPr vert="horz" lIns="91440" tIns="45720" rIns="91440" bIns="45720" rtlCol="0"/>
          <a:lstStyle>
            <a:lvl1pPr algn="r">
              <a:defRPr sz="1200"/>
            </a:lvl1pPr>
          </a:lstStyle>
          <a:p>
            <a:fld id="{F1A0AE55-0C82-4D57-9F91-4CBA3D6DD7AB}" type="datetimeFigureOut">
              <a:rPr lang="fi-FI" smtClean="0"/>
              <a:pPr/>
              <a:t>13.4.2021</a:t>
            </a:fld>
            <a:endParaRPr lang="fi-FI"/>
          </a:p>
        </p:txBody>
      </p:sp>
      <p:sp>
        <p:nvSpPr>
          <p:cNvPr id="4" name="Alatunnisteen paikkamerkki 3"/>
          <p:cNvSpPr>
            <a:spLocks noGrp="1"/>
          </p:cNvSpPr>
          <p:nvPr>
            <p:ph type="ftr" sz="quarter" idx="2"/>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593130" y="6456616"/>
            <a:ext cx="4278841" cy="339883"/>
          </a:xfrm>
          <a:prstGeom prst="rect">
            <a:avLst/>
          </a:prstGeom>
        </p:spPr>
        <p:txBody>
          <a:bodyPr vert="horz" lIns="91440" tIns="45720" rIns="91440" bIns="45720" rtlCol="0" anchor="b"/>
          <a:lstStyle>
            <a:lvl1pPr algn="r">
              <a:defRPr sz="1200"/>
            </a:lvl1pPr>
          </a:lstStyle>
          <a:p>
            <a:fld id="{2D3229EC-BD9E-4230-A4FC-5E6FBB0B4C79}" type="slidenum">
              <a:rPr lang="fi-FI" smtClean="0"/>
              <a:pPr/>
              <a:t>‹#›</a:t>
            </a:fld>
            <a:endParaRPr lang="fi-FI"/>
          </a:p>
        </p:txBody>
      </p:sp>
    </p:spTree>
    <p:extLst>
      <p:ext uri="{BB962C8B-B14F-4D97-AF65-F5344CB8AC3E}">
        <p14:creationId xmlns:p14="http://schemas.microsoft.com/office/powerpoint/2010/main" val="391859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593130" y="1"/>
            <a:ext cx="4278841" cy="339883"/>
          </a:xfrm>
          <a:prstGeom prst="rect">
            <a:avLst/>
          </a:prstGeom>
        </p:spPr>
        <p:txBody>
          <a:bodyPr vert="horz" lIns="91440" tIns="45720" rIns="91440" bIns="45720" rtlCol="0"/>
          <a:lstStyle>
            <a:lvl1pPr algn="r">
              <a:defRPr sz="1200"/>
            </a:lvl1pPr>
          </a:lstStyle>
          <a:p>
            <a:fld id="{739AA8FF-215C-472F-A8C7-7C757995D4A7}" type="datetimeFigureOut">
              <a:rPr lang="fi-FI" smtClean="0"/>
              <a:pPr/>
              <a:t>13.4.2021</a:t>
            </a:fld>
            <a:endParaRPr lang="fi-FI"/>
          </a:p>
        </p:txBody>
      </p:sp>
      <p:sp>
        <p:nvSpPr>
          <p:cNvPr id="4" name="Dian kuvan paikkamerkki 3"/>
          <p:cNvSpPr>
            <a:spLocks noGrp="1" noRot="1" noChangeAspect="1"/>
          </p:cNvSpPr>
          <p:nvPr>
            <p:ph type="sldImg" idx="2"/>
          </p:nvPr>
        </p:nvSpPr>
        <p:spPr>
          <a:xfrm>
            <a:off x="2673350" y="509588"/>
            <a:ext cx="4527550" cy="254793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87425" y="3228898"/>
            <a:ext cx="7899400" cy="305895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593130" y="6456616"/>
            <a:ext cx="4278841" cy="339883"/>
          </a:xfrm>
          <a:prstGeom prst="rect">
            <a:avLst/>
          </a:prstGeom>
        </p:spPr>
        <p:txBody>
          <a:bodyPr vert="horz" lIns="91440" tIns="45720" rIns="91440" bIns="45720" rtlCol="0" anchor="b"/>
          <a:lstStyle>
            <a:lvl1pPr algn="r">
              <a:defRPr sz="1200"/>
            </a:lvl1pPr>
          </a:lstStyle>
          <a:p>
            <a:fld id="{9FAC8229-B5CC-44AB-AB45-F2763324C7BE}" type="slidenum">
              <a:rPr lang="fi-FI" smtClean="0"/>
              <a:pPr/>
              <a:t>‹#›</a:t>
            </a:fld>
            <a:endParaRPr lang="fi-FI"/>
          </a:p>
        </p:txBody>
      </p:sp>
    </p:spTree>
    <p:extLst>
      <p:ext uri="{BB962C8B-B14F-4D97-AF65-F5344CB8AC3E}">
        <p14:creationId xmlns:p14="http://schemas.microsoft.com/office/powerpoint/2010/main" val="194228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Courier New" pitchFamily="49" charset="0"/>
      <a:buChar char="o"/>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mandala+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2" name="Otsikko 1"/>
          <p:cNvSpPr>
            <a:spLocks noGrp="1"/>
          </p:cNvSpPr>
          <p:nvPr>
            <p:ph type="ctrTitle" hasCustomPrompt="1"/>
          </p:nvPr>
        </p:nvSpPr>
        <p:spPr>
          <a:xfrm>
            <a:off x="3770334" y="1058448"/>
            <a:ext cx="4759889" cy="1641551"/>
          </a:xfrm>
        </p:spPr>
        <p:txBody>
          <a:bodyPr lIns="0" tIns="0" rIns="0" bIns="0" anchor="t" anchorCtr="0">
            <a:noAutofit/>
          </a:bodyPr>
          <a:lstStyle>
            <a:lvl1pPr algn="r">
              <a:lnSpc>
                <a:spcPts val="3400"/>
              </a:lnSpc>
              <a:defRPr sz="3000">
                <a:solidFill>
                  <a:schemeClr val="bg1"/>
                </a:solidFill>
              </a:defRPr>
            </a:lvl1pPr>
          </a:lstStyle>
          <a:p>
            <a:r>
              <a:rPr lang="fi-FI" dirty="0"/>
              <a:t>Esityksen otsikko</a:t>
            </a:r>
          </a:p>
        </p:txBody>
      </p:sp>
      <p:sp>
        <p:nvSpPr>
          <p:cNvPr id="3" name="Alaotsikko 2"/>
          <p:cNvSpPr>
            <a:spLocks noGrp="1"/>
          </p:cNvSpPr>
          <p:nvPr>
            <p:ph type="subTitle" idx="1" hasCustomPrompt="1"/>
          </p:nvPr>
        </p:nvSpPr>
        <p:spPr>
          <a:xfrm>
            <a:off x="3770334" y="2700000"/>
            <a:ext cx="4759890" cy="1314592"/>
          </a:xfrm>
        </p:spPr>
        <p:txBody>
          <a:bodyPr lIns="0" tIns="0" rIns="0" bIns="0">
            <a:noAutofit/>
          </a:bodyPr>
          <a:lstStyle>
            <a:lvl1pPr marL="0" indent="0" algn="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7"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8"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5" name="Suorakulmio 4">
            <a:extLst>
              <a:ext uri="{FF2B5EF4-FFF2-40B4-BE49-F238E27FC236}">
                <a16:creationId xmlns:a16="http://schemas.microsoft.com/office/drawing/2014/main" id="{8983E8BC-F58C-4E8C-9A46-D6306F4014BF}"/>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kulm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1"/>
            <a:ext cx="9141290" cy="5143499"/>
          </a:xfrm>
          <a:prstGeom prst="rect">
            <a:avLst/>
          </a:prstGeom>
        </p:spPr>
      </p:pic>
      <p:sp>
        <p:nvSpPr>
          <p:cNvPr id="11" name="Sisällön paikkamerkki 3"/>
          <p:cNvSpPr>
            <a:spLocks noGrp="1"/>
          </p:cNvSpPr>
          <p:nvPr>
            <p:ph sz="half" idx="13" hasCustomPrompt="1"/>
          </p:nvPr>
        </p:nvSpPr>
        <p:spPr>
          <a:xfrm>
            <a:off x="928222" y="1050606"/>
            <a:ext cx="6381728" cy="2118480"/>
          </a:xfrm>
        </p:spPr>
        <p:txBody>
          <a:bodyPr>
            <a:noAutofit/>
          </a:bodyPr>
          <a:lstStyle>
            <a:lvl1pPr marL="0" indent="0">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napsauttamalla kuvaketta.</a:t>
            </a:r>
          </a:p>
        </p:txBody>
      </p:sp>
      <p:sp>
        <p:nvSpPr>
          <p:cNvPr id="12" name="Otsikko 1"/>
          <p:cNvSpPr>
            <a:spLocks noGrp="1"/>
          </p:cNvSpPr>
          <p:nvPr>
            <p:ph type="title" hasCustomPrompt="1"/>
          </p:nvPr>
        </p:nvSpPr>
        <p:spPr>
          <a:xfrm>
            <a:off x="928222" y="353821"/>
            <a:ext cx="7866062" cy="696784"/>
          </a:xfrm>
        </p:spPr>
        <p:txBody>
          <a:bodyPr/>
          <a:lstStyle>
            <a:lvl1pPr>
              <a:defRPr/>
            </a:lvl1pPr>
          </a:lstStyle>
          <a:p>
            <a:r>
              <a:rPr lang="fi-FI" dirty="0"/>
              <a:t>Otsikko</a:t>
            </a:r>
          </a:p>
        </p:txBody>
      </p:sp>
      <p:sp>
        <p:nvSpPr>
          <p:cNvPr id="14"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
        <p:nvSpPr>
          <p:cNvPr id="1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20"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I+kuv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8775"/>
            <a:ext cx="9141290" cy="724725"/>
          </a:xfrm>
          <a:prstGeom prst="rect">
            <a:avLst/>
          </a:prstGeom>
        </p:spPr>
      </p:pic>
      <p:sp>
        <p:nvSpPr>
          <p:cNvPr id="13" name="Sisällön paikkamerkki 2"/>
          <p:cNvSpPr>
            <a:spLocks noGrp="1"/>
          </p:cNvSpPr>
          <p:nvPr>
            <p:ph sz="half" idx="1" hasCustomPrompt="1"/>
          </p:nvPr>
        </p:nvSpPr>
        <p:spPr>
          <a:xfrm>
            <a:off x="3898800" y="1113235"/>
            <a:ext cx="4788000"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2" y="416451"/>
            <a:ext cx="7761287" cy="696784"/>
          </a:xfrm>
        </p:spPr>
        <p:txBody>
          <a:bodyPr/>
          <a:lstStyle>
            <a:lvl1pPr>
              <a:defRPr>
                <a:solidFill>
                  <a:schemeClr val="tx2"/>
                </a:solidFill>
              </a:defRPr>
            </a:lvl1pPr>
          </a:lstStyle>
          <a:p>
            <a:r>
              <a:rPr lang="fi-FI" dirty="0"/>
              <a:t>Otsikko</a:t>
            </a:r>
          </a:p>
        </p:txBody>
      </p:sp>
      <p:sp>
        <p:nvSpPr>
          <p:cNvPr id="16"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7"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extLst>
      <p:ext uri="{BB962C8B-B14F-4D97-AF65-F5344CB8AC3E}">
        <p14:creationId xmlns:p14="http://schemas.microsoft.com/office/powerpoint/2010/main" val="40588030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ko+kulm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3"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7284206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ko">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3250"/>
            <a:ext cx="9141292" cy="724726"/>
          </a:xfrm>
          <a:prstGeom prst="rect">
            <a:avLst/>
          </a:prstGeom>
        </p:spPr>
      </p:pic>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1270471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ko_tumm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6"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6"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7" name="Suorakulmio 6">
            <a:extLst>
              <a:ext uri="{FF2B5EF4-FFF2-40B4-BE49-F238E27FC236}">
                <a16:creationId xmlns:a16="http://schemas.microsoft.com/office/drawing/2014/main" id="{FC5FC72A-84B9-46FF-A4D9-0C42214FC3F3}"/>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extLst>
      <p:ext uri="{BB962C8B-B14F-4D97-AF65-F5344CB8AC3E}">
        <p14:creationId xmlns:p14="http://schemas.microsoft.com/office/powerpoint/2010/main" val="4171078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_kuva+otsikkopallot">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t" anchorCtr="0">
            <a:noAutofit/>
          </a:bodyPr>
          <a:lstStyle>
            <a:lvl1pPr marL="0" indent="0" algn="l">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kansikuva napsauttamalla kuvaketta. </a:t>
            </a:r>
            <a:br>
              <a:rPr lang="fi-FI" dirty="0"/>
            </a:br>
            <a:r>
              <a:rPr lang="fi-FI" dirty="0"/>
              <a:t>Vie kuva taakse. Lisää teemapallokuvat tekstien alle. </a:t>
            </a:r>
          </a:p>
        </p:txBody>
      </p:sp>
      <p:sp>
        <p:nvSpPr>
          <p:cNvPr id="10" name="Otsikko 1"/>
          <p:cNvSpPr>
            <a:spLocks noGrp="1"/>
          </p:cNvSpPr>
          <p:nvPr>
            <p:ph type="ctrTitle" hasCustomPrompt="1"/>
          </p:nvPr>
        </p:nvSpPr>
        <p:spPr>
          <a:xfrm>
            <a:off x="3901858" y="-1"/>
            <a:ext cx="4772415" cy="2549048"/>
          </a:xfrm>
        </p:spPr>
        <p:txBody>
          <a:bodyPr lIns="0" tIns="0" rIns="0" bIns="0" anchor="ctr" anchorCtr="0">
            <a:noAutofit/>
          </a:bodyPr>
          <a:lstStyle>
            <a:lvl1pPr algn="ctr">
              <a:lnSpc>
                <a:spcPts val="3400"/>
              </a:lnSpc>
              <a:defRPr sz="3000" baseline="0">
                <a:solidFill>
                  <a:schemeClr val="bg1"/>
                </a:solidFill>
              </a:defRPr>
            </a:lvl1pPr>
          </a:lstStyle>
          <a:p>
            <a:r>
              <a:rPr lang="fi-FI" dirty="0"/>
              <a:t>Otsikko yhdelle </a:t>
            </a:r>
            <a:br>
              <a:rPr lang="fi-FI" dirty="0"/>
            </a:br>
            <a:r>
              <a:rPr lang="fi-FI" dirty="0"/>
              <a:t>- kahdelle </a:t>
            </a:r>
            <a:br>
              <a:rPr lang="fi-FI" dirty="0"/>
            </a:br>
            <a:r>
              <a:rPr lang="fi-FI" dirty="0"/>
              <a:t>-  kolmelle, tai </a:t>
            </a:r>
            <a:br>
              <a:rPr lang="fi-FI" dirty="0"/>
            </a:br>
            <a:r>
              <a:rPr lang="fi-FI" dirty="0"/>
              <a:t>jopa neljälle riville</a:t>
            </a:r>
          </a:p>
        </p:txBody>
      </p:sp>
      <p:sp>
        <p:nvSpPr>
          <p:cNvPr id="11" name="Alaotsikko 2"/>
          <p:cNvSpPr>
            <a:spLocks noGrp="1"/>
          </p:cNvSpPr>
          <p:nvPr>
            <p:ph type="subTitle" idx="1" hasCustomPrompt="1"/>
          </p:nvPr>
        </p:nvSpPr>
        <p:spPr>
          <a:xfrm>
            <a:off x="6629019" y="3106454"/>
            <a:ext cx="2561573" cy="1847590"/>
          </a:xfrm>
        </p:spPr>
        <p:txBody>
          <a:bodyPr lIns="0" tIns="0" rIns="0" bIns="0" anchor="ctr" anchorCtr="0">
            <a:normAutofit/>
          </a:bodyPr>
          <a:lstStyle>
            <a:lvl1pPr marL="0" indent="0" algn="ct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5649559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HOsivu_ISO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 y="0"/>
            <a:ext cx="9141288"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12"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4890631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HOsivu_ISO_valke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9"/>
          </a:xfrm>
          <a:prstGeom prst="rect">
            <a:avLst/>
          </a:prstGeom>
        </p:spPr>
      </p:pic>
      <p:sp>
        <p:nvSpPr>
          <p:cNvPr id="2"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tx2"/>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22217717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HOsivu_ISO_turkoosi">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17656633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sivu_tekstitön">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ctr" anchorCtr="0">
            <a:noAutofit/>
          </a:bodyPr>
          <a:lstStyle>
            <a:lvl1pPr marL="0" indent="0" algn="ctr">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kuva (tai taulukko, </a:t>
            </a:r>
            <a:r>
              <a:rPr lang="fi-FI" dirty="0" err="1"/>
              <a:t>graafi</a:t>
            </a:r>
            <a:r>
              <a:rPr lang="fi-FI" dirty="0"/>
              <a:t> tms.) napsauttamalla kuvaketta.</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2"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42508874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Isivu_vaale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6" name="Tekstin paikkamerkki 10"/>
          <p:cNvSpPr>
            <a:spLocks noGrp="1"/>
          </p:cNvSpPr>
          <p:nvPr>
            <p:ph type="body" sz="quarter" idx="14" hasCustomPrompt="1"/>
          </p:nvPr>
        </p:nvSpPr>
        <p:spPr>
          <a:xfrm>
            <a:off x="925513" y="1243081"/>
            <a:ext cx="7854950" cy="594122"/>
          </a:xfrm>
        </p:spPr>
        <p:txBody>
          <a:bodyPr lIns="0" tIns="0" rIns="0" bIns="0"/>
          <a:lstStyle>
            <a:lvl1pPr marL="0" indent="0">
              <a:lnSpc>
                <a:spcPct val="100000"/>
              </a:lnSpc>
              <a:spcBef>
                <a:spcPts val="0"/>
              </a:spcBef>
              <a:buNone/>
              <a:defRPr sz="1800" b="0">
                <a:solidFill>
                  <a:schemeClr val="accent2"/>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 väri </a:t>
            </a:r>
            <a:r>
              <a:rPr lang="fi-FI" dirty="0" err="1"/>
              <a:t>cw-meri</a:t>
            </a:r>
            <a:endParaRPr lang="fi-FI" dirty="0"/>
          </a:p>
        </p:txBody>
      </p:sp>
      <p:sp>
        <p:nvSpPr>
          <p:cNvPr id="17" name="Otsikko 1"/>
          <p:cNvSpPr>
            <a:spLocks noGrp="1"/>
          </p:cNvSpPr>
          <p:nvPr>
            <p:ph type="title" hasCustomPrompt="1"/>
          </p:nvPr>
        </p:nvSpPr>
        <p:spPr>
          <a:xfrm>
            <a:off x="925513" y="340251"/>
            <a:ext cx="7866062" cy="696784"/>
          </a:xfrm>
        </p:spPr>
        <p:txBody>
          <a:bodyPr/>
          <a:lstStyle>
            <a:lvl1pPr>
              <a:lnSpc>
                <a:spcPts val="3200"/>
              </a:lnSpc>
              <a:defRPr sz="3000" baseline="0"/>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23" name="Tekstin paikkamerkki 10"/>
          <p:cNvSpPr>
            <a:spLocks noGrp="1"/>
          </p:cNvSpPr>
          <p:nvPr>
            <p:ph type="body" sz="quarter" idx="15" hasCustomPrompt="1"/>
          </p:nvPr>
        </p:nvSpPr>
        <p:spPr>
          <a:xfrm>
            <a:off x="925513" y="1991494"/>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26" name="Tekstin paikkamerkki 10"/>
          <p:cNvSpPr>
            <a:spLocks noGrp="1"/>
          </p:cNvSpPr>
          <p:nvPr>
            <p:ph type="body" sz="quarter" idx="17" hasCustomPrompt="1"/>
          </p:nvPr>
        </p:nvSpPr>
        <p:spPr>
          <a:xfrm>
            <a:off x="925513" y="2711574"/>
            <a:ext cx="7854950" cy="1517526"/>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t>Arial</a:t>
            </a:r>
            <a:r>
              <a:rPr lang="fi-FI" dirty="0"/>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tx1">
                    <a:lumMod val="50000"/>
                    <a:lumOff val="50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tx1">
                    <a:lumMod val="50000"/>
                    <a:lumOff val="50000"/>
                  </a:schemeClr>
                </a:solidFill>
              </a:rPr>
              <a:t>Arial</a:t>
            </a:r>
            <a:r>
              <a:rPr lang="fi-FI" dirty="0">
                <a:solidFill>
                  <a:schemeClr val="tx1">
                    <a:lumMod val="50000"/>
                    <a:lumOff val="50000"/>
                  </a:schemeClr>
                </a:solidFill>
              </a:rPr>
              <a:t> 18pt, riviväli 1,0, väri harmaa (Teksti 1, vaaleampi 50%)</a:t>
            </a:r>
          </a:p>
        </p:txBody>
      </p:sp>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8"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vu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0" cy="5143499"/>
          </a:xfrm>
          <a:prstGeom prst="rect">
            <a:avLst/>
          </a:prstGeom>
        </p:spPr>
      </p:pic>
      <p:sp>
        <p:nvSpPr>
          <p:cNvPr id="11" name="Tekstin paikkamerkki 10"/>
          <p:cNvSpPr>
            <a:spLocks noGrp="1"/>
          </p:cNvSpPr>
          <p:nvPr>
            <p:ph type="body" sz="quarter" idx="14" hasCustomPrompt="1"/>
          </p:nvPr>
        </p:nvSpPr>
        <p:spPr>
          <a:xfrm>
            <a:off x="915988" y="1243081"/>
            <a:ext cx="7854950" cy="594122"/>
          </a:xfrm>
        </p:spPr>
        <p:txBody>
          <a:bodyPr lIns="0" tIns="0" rIns="0" bIns="0"/>
          <a:lstStyle>
            <a:lvl1pPr marL="0" indent="0">
              <a:lnSpc>
                <a:spcPct val="100000"/>
              </a:lnSpc>
              <a:spcBef>
                <a:spcPts val="0"/>
              </a:spcBef>
              <a:buNone/>
              <a:defRPr sz="1800" b="0">
                <a:solidFill>
                  <a:schemeClr val="bg2">
                    <a:lumMod val="60000"/>
                    <a:lumOff val="40000"/>
                  </a:schemeClr>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a:t>
            </a:r>
          </a:p>
        </p:txBody>
      </p:sp>
      <p:sp>
        <p:nvSpPr>
          <p:cNvPr id="12" name="Otsikko 1"/>
          <p:cNvSpPr>
            <a:spLocks noGrp="1"/>
          </p:cNvSpPr>
          <p:nvPr>
            <p:ph type="title" hasCustomPrompt="1"/>
          </p:nvPr>
        </p:nvSpPr>
        <p:spPr>
          <a:xfrm>
            <a:off x="915988" y="340251"/>
            <a:ext cx="7866062" cy="696784"/>
          </a:xfrm>
        </p:spPr>
        <p:txBody>
          <a:bodyPr/>
          <a:lstStyle>
            <a:lvl1pPr>
              <a:lnSpc>
                <a:spcPts val="3200"/>
              </a:lnSpc>
              <a:defRPr sz="3000" baseline="0">
                <a:solidFill>
                  <a:schemeClr val="bg2"/>
                </a:solidFill>
              </a:defRPr>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13" name="Tekstin paikkamerkki 10"/>
          <p:cNvSpPr>
            <a:spLocks noGrp="1"/>
          </p:cNvSpPr>
          <p:nvPr>
            <p:ph type="body" sz="quarter" idx="15" hasCustomPrompt="1"/>
          </p:nvPr>
        </p:nvSpPr>
        <p:spPr>
          <a:xfrm>
            <a:off x="915988" y="2025958"/>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sz="18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15" name="Tekstin paikkamerkki 10"/>
          <p:cNvSpPr>
            <a:spLocks noGrp="1"/>
          </p:cNvSpPr>
          <p:nvPr>
            <p:ph type="body" sz="quarter" idx="16" hasCustomPrompt="1"/>
          </p:nvPr>
        </p:nvSpPr>
        <p:spPr>
          <a:xfrm>
            <a:off x="915988" y="2783581"/>
            <a:ext cx="7854950" cy="1378843"/>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sz="1800" b="0" baseline="0">
                <a:solidFill>
                  <a:schemeClr val="bg1"/>
                </a:solidFill>
                <a:latin typeface="Arial" panose="020B0604020202020204" pitchFamily="34" charset="0"/>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solidFill>
                  <a:schemeClr val="bg1"/>
                </a:solidFill>
              </a:rPr>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solidFill>
                  <a:schemeClr val="bg1"/>
                </a:solidFill>
              </a:rPr>
              <a:t>Arial</a:t>
            </a:r>
            <a:r>
              <a:rPr lang="fi-FI" dirty="0">
                <a:solidFill>
                  <a:schemeClr val="bg1"/>
                </a:solidFill>
              </a:rPr>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bg1">
                    <a:lumMod val="75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bg1">
                    <a:lumMod val="75000"/>
                  </a:schemeClr>
                </a:solidFill>
              </a:rPr>
              <a:t>Arial</a:t>
            </a:r>
            <a:r>
              <a:rPr lang="fi-FI" dirty="0">
                <a:solidFill>
                  <a:schemeClr val="bg1">
                    <a:lumMod val="75000"/>
                  </a:schemeClr>
                </a:solidFill>
              </a:rPr>
              <a:t> 18pt, riviväli 1,0, väri harmaa (Teksti 1, vaaleampi 35%)</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4" name="Tekstin paikkamerkki 10"/>
          <p:cNvSpPr>
            <a:spLocks noGrp="1"/>
          </p:cNvSpPr>
          <p:nvPr>
            <p:ph type="body" sz="quarter" idx="17"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8"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28180199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kuva+kulm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3" name="Sisällön paikkamerkki 2"/>
          <p:cNvSpPr>
            <a:spLocks noGrp="1"/>
          </p:cNvSpPr>
          <p:nvPr>
            <p:ph sz="half" idx="1" hasCustomPrompt="1"/>
          </p:nvPr>
        </p:nvSpPr>
        <p:spPr>
          <a:xfrm>
            <a:off x="3898800" y="1046560"/>
            <a:ext cx="3247299"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3" y="349776"/>
            <a:ext cx="7866062" cy="696784"/>
          </a:xfrm>
        </p:spPr>
        <p:txBody>
          <a:bodyPr/>
          <a:lstStyle>
            <a:lvl1pPr>
              <a:defRPr>
                <a:solidFill>
                  <a:schemeClr val="tx2"/>
                </a:solidFill>
              </a:defRPr>
            </a:lvl1pPr>
          </a:lstStyle>
          <a:p>
            <a:r>
              <a:rPr lang="fi-FI" dirty="0"/>
              <a:t>Otsikko</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1"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6" name="Tekstin paikkamerkki 10"/>
          <p:cNvSpPr>
            <a:spLocks noGrp="1"/>
          </p:cNvSpPr>
          <p:nvPr>
            <p:ph type="body" sz="quarter" idx="16" hasCustomPrompt="1"/>
          </p:nvPr>
        </p:nvSpPr>
        <p:spPr>
          <a:xfrm>
            <a:off x="925513" y="1046560"/>
            <a:ext cx="2973288" cy="3366690"/>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03648" y="416451"/>
            <a:ext cx="7283152" cy="85725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403648" y="1274401"/>
            <a:ext cx="7283152" cy="3394472"/>
          </a:xfrm>
          <a:prstGeom prst="rect">
            <a:avLst/>
          </a:prstGeom>
        </p:spPr>
        <p:txBody>
          <a:bodyPr vert="horz" lIns="0" tIns="0" rIns="0" bIns="0" rtlCol="0">
            <a:noAutofit/>
          </a:bodyPr>
          <a:lstStyle/>
          <a:p>
            <a:pPr lvl="0"/>
            <a:r>
              <a:rPr lang="fi-FI" dirty="0"/>
              <a:t>Luettelo ensimmäinen taso</a:t>
            </a:r>
          </a:p>
          <a:p>
            <a:pPr lvl="1"/>
            <a:r>
              <a:rPr lang="fi-FI" dirty="0"/>
              <a:t>toinen taso</a:t>
            </a:r>
          </a:p>
          <a:p>
            <a:pPr lvl="2"/>
            <a:r>
              <a:rPr lang="fi-FI" dirty="0"/>
              <a:t>kolmas taso</a:t>
            </a:r>
          </a:p>
        </p:txBody>
      </p:sp>
    </p:spTree>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 id="2147483687" r:id="rId4"/>
    <p:sldLayoutId id="2147483689" r:id="rId5"/>
    <p:sldLayoutId id="2147483690" r:id="rId6"/>
    <p:sldLayoutId id="2147483681" r:id="rId7"/>
    <p:sldLayoutId id="2147483688" r:id="rId8"/>
    <p:sldLayoutId id="2147483650" r:id="rId9"/>
    <p:sldLayoutId id="2147483655" r:id="rId10"/>
    <p:sldLayoutId id="2147483695" r:id="rId11"/>
    <p:sldLayoutId id="2147483696" r:id="rId12"/>
    <p:sldLayoutId id="2147483697" r:id="rId13"/>
    <p:sldLayoutId id="2147483698" r:id="rId14"/>
  </p:sldLayoutIdLst>
  <p:transition>
    <p:fade/>
  </p:transition>
  <p:hf hdr="0"/>
  <p:txStyles>
    <p:title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p:titleStyle>
    <p:bodyStyle>
      <a:lvl1pPr marL="342000" indent="-3429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2582426" y="241495"/>
            <a:ext cx="5885759" cy="3068877"/>
          </a:xfrm>
        </p:spPr>
        <p:txBody>
          <a:bodyPr/>
          <a:lstStyle/>
          <a:p>
            <a:pPr algn="l"/>
            <a:r>
              <a:rPr lang="fi-FI" dirty="0"/>
              <a:t>Konsernihallinto ja strateginen näkökulmakiertotalouteen:</a:t>
            </a:r>
            <a:br>
              <a:rPr lang="fi-FI" dirty="0"/>
            </a:br>
            <a:r>
              <a:rPr lang="fi-FI" sz="2400" dirty="0"/>
              <a:t>1. Johdanto</a:t>
            </a:r>
            <a:br>
              <a:rPr lang="fi-FI" sz="2400" dirty="0"/>
            </a:br>
            <a:r>
              <a:rPr lang="fi-FI" sz="2400" dirty="0"/>
              <a:t>2. Toimenpiteiden kolme eri tasoa</a:t>
            </a:r>
            <a:br>
              <a:rPr lang="fi-FI" sz="2400" dirty="0"/>
            </a:br>
            <a:r>
              <a:rPr lang="fi-FI" sz="2400" dirty="0"/>
              <a:t>3. Toimenpiteiden valinta ja vaikuttavuus</a:t>
            </a:r>
            <a:br>
              <a:rPr lang="fi-FI" sz="2400" dirty="0"/>
            </a:br>
            <a:r>
              <a:rPr lang="fi-FI" sz="2400" dirty="0"/>
              <a:t>4. Toimenpiteiden seuranta ja mittarit</a:t>
            </a:r>
            <a:br>
              <a:rPr lang="fi-FI" sz="2400" dirty="0"/>
            </a:br>
            <a:r>
              <a:rPr lang="fi-FI" sz="2400" dirty="0"/>
              <a:t>5. Yhteenveto</a:t>
            </a:r>
            <a:br>
              <a:rPr lang="fi-FI" sz="2400" dirty="0"/>
            </a:br>
            <a:r>
              <a:rPr lang="fi-FI" sz="2400" dirty="0"/>
              <a:t> </a:t>
            </a:r>
            <a:br>
              <a:rPr lang="fi-FI" sz="3200" dirty="0"/>
            </a:br>
            <a:endParaRPr lang="fi-FI" dirty="0"/>
          </a:p>
        </p:txBody>
      </p:sp>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4" name="Dian numeron paikkamerkki 3"/>
          <p:cNvSpPr>
            <a:spLocks noGrp="1"/>
          </p:cNvSpPr>
          <p:nvPr>
            <p:ph type="sldNum" sz="quarter" idx="4"/>
          </p:nvPr>
        </p:nvSpPr>
        <p:spPr/>
        <p:txBody>
          <a:bodyPr/>
          <a:lstStyle/>
          <a:p>
            <a:fld id="{24342B02-74FC-4320-A08D-C58DA89F77A2}" type="slidenum">
              <a:rPr lang="fi-FI" smtClean="0"/>
              <a:pPr/>
              <a:t>1</a:t>
            </a:fld>
            <a:endParaRPr lang="fi-FI" dirty="0"/>
          </a:p>
        </p:txBody>
      </p:sp>
    </p:spTree>
    <p:extLst>
      <p:ext uri="{BB962C8B-B14F-4D97-AF65-F5344CB8AC3E}">
        <p14:creationId xmlns:p14="http://schemas.microsoft.com/office/powerpoint/2010/main" val="299176552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Kuva 25">
            <a:extLst>
              <a:ext uri="{FF2B5EF4-FFF2-40B4-BE49-F238E27FC236}">
                <a16:creationId xmlns:a16="http://schemas.microsoft.com/office/drawing/2014/main" id="{13D6B0F9-8F8F-4580-9EC6-F094EFEEA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995" y="808077"/>
            <a:ext cx="2277613" cy="2280544"/>
          </a:xfrm>
          <a:prstGeom prst="rect">
            <a:avLst/>
          </a:prstGeom>
        </p:spPr>
      </p:pic>
      <p:pic>
        <p:nvPicPr>
          <p:cNvPr id="25" name="Kuva 24">
            <a:extLst>
              <a:ext uri="{FF2B5EF4-FFF2-40B4-BE49-F238E27FC236}">
                <a16:creationId xmlns:a16="http://schemas.microsoft.com/office/drawing/2014/main" id="{1EB4D681-9270-4F39-9C23-08BC0A6AF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614" y="1116324"/>
            <a:ext cx="1463379" cy="1455426"/>
          </a:xfrm>
          <a:prstGeom prst="rect">
            <a:avLst/>
          </a:prstGeom>
        </p:spPr>
      </p:pic>
      <p:pic>
        <p:nvPicPr>
          <p:cNvPr id="23" name="Kuva 22">
            <a:extLst>
              <a:ext uri="{FF2B5EF4-FFF2-40B4-BE49-F238E27FC236}">
                <a16:creationId xmlns:a16="http://schemas.microsoft.com/office/drawing/2014/main" id="{DCA5702A-729B-4E06-8388-41F8ED791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876" y="2467022"/>
            <a:ext cx="2018243" cy="2018243"/>
          </a:xfrm>
          <a:prstGeom prst="rect">
            <a:avLst/>
          </a:prstGeom>
        </p:spPr>
      </p:pic>
      <p:pic>
        <p:nvPicPr>
          <p:cNvPr id="7" name="Sisällön paikkamerkki 6">
            <a:extLst>
              <a:ext uri="{FF2B5EF4-FFF2-40B4-BE49-F238E27FC236}">
                <a16:creationId xmlns:a16="http://schemas.microsoft.com/office/drawing/2014/main" id="{B3AA5D52-5C4F-413D-B5F7-587FF65574A9}"/>
              </a:ext>
            </a:extLst>
          </p:cNvPr>
          <p:cNvPicPr>
            <a:picLocks noGrp="1" noChangeAspect="1"/>
          </p:cNvPicPr>
          <p:nvPr>
            <p:ph sz="half" idx="1"/>
          </p:nvPr>
        </p:nvPicPr>
        <p:blipFill>
          <a:blip r:embed="rId5"/>
          <a:stretch>
            <a:fillRect/>
          </a:stretch>
        </p:blipFill>
        <p:spPr>
          <a:xfrm>
            <a:off x="362605" y="769620"/>
            <a:ext cx="3246438" cy="3011250"/>
          </a:xfrm>
          <a:prstGeom prst="rect">
            <a:avLst/>
          </a:prstGeom>
        </p:spPr>
      </p:pic>
      <p:sp>
        <p:nvSpPr>
          <p:cNvPr id="13" name="Otsikko 12"/>
          <p:cNvSpPr>
            <a:spLocks noGrp="1"/>
          </p:cNvSpPr>
          <p:nvPr>
            <p:ph type="title"/>
          </p:nvPr>
        </p:nvSpPr>
        <p:spPr>
          <a:xfrm>
            <a:off x="540913" y="141474"/>
            <a:ext cx="7866062" cy="696784"/>
          </a:xfrm>
        </p:spPr>
        <p:txBody>
          <a:bodyPr/>
          <a:lstStyle/>
          <a:p>
            <a:r>
              <a:rPr lang="fi-FI" dirty="0"/>
              <a:t>Kunnan on hyvä tarkastella palvelukohtaisesti, onko palveluissa huomioitu kiertotalous.</a:t>
            </a:r>
            <a:br>
              <a:rPr lang="fi-FI" dirty="0"/>
            </a:br>
            <a:br>
              <a:rPr lang="fi-FI" dirty="0"/>
            </a:br>
            <a:endParaRPr lang="fi-FI" dirty="0"/>
          </a:p>
        </p:txBody>
      </p:sp>
      <p:sp>
        <p:nvSpPr>
          <p:cNvPr id="6" name="Päivämäärän paikkamerkki 5"/>
          <p:cNvSpPr>
            <a:spLocks noGrp="1"/>
          </p:cNvSpPr>
          <p:nvPr>
            <p:ph type="dt" sz="half" idx="2"/>
          </p:nvPr>
        </p:nvSpPr>
        <p:spPr/>
        <p:txBody>
          <a:bodyPr/>
          <a:lstStyle/>
          <a:p>
            <a:fld id="{A5E697A1-3F13-4B58-9FC9-411EEC634510}" type="datetime1">
              <a:rPr lang="fi-FI" smtClean="0"/>
              <a:pPr/>
              <a:t>13.4.2021</a:t>
            </a:fld>
            <a:endParaRPr lang="fi-FI" dirty="0"/>
          </a:p>
        </p:txBody>
      </p:sp>
      <p:sp>
        <p:nvSpPr>
          <p:cNvPr id="15" name="Tekstin paikkamerkki 14"/>
          <p:cNvSpPr>
            <a:spLocks noGrp="1"/>
          </p:cNvSpPr>
          <p:nvPr>
            <p:ph type="body" sz="quarter" idx="15"/>
          </p:nvPr>
        </p:nvSpPr>
        <p:spPr/>
        <p:txBody>
          <a:bodyPr/>
          <a:lstStyle/>
          <a:p>
            <a:endParaRPr lang="fi-FI"/>
          </a:p>
        </p:txBody>
      </p:sp>
      <p:sp>
        <p:nvSpPr>
          <p:cNvPr id="8" name="Dian numeron paikkamerkki 7"/>
          <p:cNvSpPr>
            <a:spLocks noGrp="1"/>
          </p:cNvSpPr>
          <p:nvPr>
            <p:ph type="sldNum" sz="quarter" idx="4"/>
          </p:nvPr>
        </p:nvSpPr>
        <p:spPr/>
        <p:txBody>
          <a:bodyPr/>
          <a:lstStyle/>
          <a:p>
            <a:fld id="{24342B02-74FC-4320-A08D-C58DA89F77A2}" type="slidenum">
              <a:rPr lang="fi-FI" smtClean="0"/>
              <a:pPr/>
              <a:t>10</a:t>
            </a:fld>
            <a:endParaRPr lang="fi-FI" dirty="0"/>
          </a:p>
        </p:txBody>
      </p:sp>
      <p:pic>
        <p:nvPicPr>
          <p:cNvPr id="9" name="Kuva 8">
            <a:extLst>
              <a:ext uri="{FF2B5EF4-FFF2-40B4-BE49-F238E27FC236}">
                <a16:creationId xmlns:a16="http://schemas.microsoft.com/office/drawing/2014/main" id="{76A281A2-D97C-496C-832F-8F0EED0D51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816" y="1844824"/>
            <a:ext cx="2237426" cy="2237426"/>
          </a:xfrm>
          <a:prstGeom prst="rect">
            <a:avLst/>
          </a:prstGeom>
        </p:spPr>
      </p:pic>
      <p:sp>
        <p:nvSpPr>
          <p:cNvPr id="10" name="Tekstiruutu 9">
            <a:extLst>
              <a:ext uri="{FF2B5EF4-FFF2-40B4-BE49-F238E27FC236}">
                <a16:creationId xmlns:a16="http://schemas.microsoft.com/office/drawing/2014/main" id="{0721D26B-ECB3-4515-80CD-CD79AB4ABCB5}"/>
              </a:ext>
            </a:extLst>
          </p:cNvPr>
          <p:cNvSpPr txBox="1"/>
          <p:nvPr/>
        </p:nvSpPr>
        <p:spPr>
          <a:xfrm>
            <a:off x="7394303" y="2873336"/>
            <a:ext cx="964735" cy="1200329"/>
          </a:xfrm>
          <a:prstGeom prst="rect">
            <a:avLst/>
          </a:prstGeom>
          <a:noFill/>
        </p:spPr>
        <p:txBody>
          <a:bodyPr wrap="square" rtlCol="0">
            <a:spAutoFit/>
          </a:bodyPr>
          <a:lstStyle/>
          <a:p>
            <a:r>
              <a:rPr lang="fi-FI" sz="1200" dirty="0"/>
              <a:t>Voiko resursseja hyödyntää vielä tehokkaammin?</a:t>
            </a:r>
            <a:endParaRPr lang="en-US" sz="1200" dirty="0"/>
          </a:p>
        </p:txBody>
      </p:sp>
      <p:sp>
        <p:nvSpPr>
          <p:cNvPr id="11" name="Tekstiruutu 10">
            <a:extLst>
              <a:ext uri="{FF2B5EF4-FFF2-40B4-BE49-F238E27FC236}">
                <a16:creationId xmlns:a16="http://schemas.microsoft.com/office/drawing/2014/main" id="{9662F255-A8A8-47F1-9DFD-836B2BAED145}"/>
              </a:ext>
            </a:extLst>
          </p:cNvPr>
          <p:cNvSpPr txBox="1"/>
          <p:nvPr/>
        </p:nvSpPr>
        <p:spPr>
          <a:xfrm>
            <a:off x="5543421" y="2396223"/>
            <a:ext cx="1363153" cy="1015663"/>
          </a:xfrm>
          <a:prstGeom prst="rect">
            <a:avLst/>
          </a:prstGeom>
          <a:noFill/>
        </p:spPr>
        <p:txBody>
          <a:bodyPr wrap="square" rtlCol="0">
            <a:spAutoFit/>
          </a:bodyPr>
          <a:lstStyle/>
          <a:p>
            <a:r>
              <a:rPr lang="fi-FI" sz="1200" dirty="0"/>
              <a:t>Voisiko digitaalinen alusta kehittää palvelua uudelle tasolle?</a:t>
            </a:r>
            <a:endParaRPr lang="en-US" sz="1200" dirty="0"/>
          </a:p>
        </p:txBody>
      </p:sp>
      <p:sp>
        <p:nvSpPr>
          <p:cNvPr id="12" name="Tekstiruutu 11">
            <a:extLst>
              <a:ext uri="{FF2B5EF4-FFF2-40B4-BE49-F238E27FC236}">
                <a16:creationId xmlns:a16="http://schemas.microsoft.com/office/drawing/2014/main" id="{8497335D-D5F3-4AE0-ADCB-D4C1924D3607}"/>
              </a:ext>
            </a:extLst>
          </p:cNvPr>
          <p:cNvSpPr txBox="1"/>
          <p:nvPr/>
        </p:nvSpPr>
        <p:spPr>
          <a:xfrm>
            <a:off x="6911898" y="1445049"/>
            <a:ext cx="1050102" cy="830997"/>
          </a:xfrm>
          <a:prstGeom prst="rect">
            <a:avLst/>
          </a:prstGeom>
          <a:noFill/>
        </p:spPr>
        <p:txBody>
          <a:bodyPr wrap="square" rtlCol="0">
            <a:spAutoFit/>
          </a:bodyPr>
          <a:lstStyle/>
          <a:p>
            <a:r>
              <a:rPr lang="fi-FI" sz="1200" dirty="0"/>
              <a:t>Käytetäänkö jo uusiutuvia raaka-aineita?</a:t>
            </a:r>
            <a:endParaRPr lang="en-US" sz="1200" dirty="0"/>
          </a:p>
        </p:txBody>
      </p:sp>
      <p:sp>
        <p:nvSpPr>
          <p:cNvPr id="18" name="Tekstiruutu 17">
            <a:extLst>
              <a:ext uri="{FF2B5EF4-FFF2-40B4-BE49-F238E27FC236}">
                <a16:creationId xmlns:a16="http://schemas.microsoft.com/office/drawing/2014/main" id="{8FAFBA6C-F500-4C45-B48C-0E3CB39955BA}"/>
              </a:ext>
            </a:extLst>
          </p:cNvPr>
          <p:cNvSpPr txBox="1"/>
          <p:nvPr/>
        </p:nvSpPr>
        <p:spPr>
          <a:xfrm>
            <a:off x="1177507" y="1491215"/>
            <a:ext cx="1616633" cy="1200329"/>
          </a:xfrm>
          <a:prstGeom prst="rect">
            <a:avLst/>
          </a:prstGeom>
          <a:noFill/>
        </p:spPr>
        <p:txBody>
          <a:bodyPr wrap="square" rtlCol="0">
            <a:spAutoFit/>
          </a:bodyPr>
          <a:lstStyle/>
          <a:p>
            <a:r>
              <a:rPr lang="fi-FI" sz="1200" dirty="0"/>
              <a:t>Voisiko palvelussa käyttää kierrätettyjä tuotteita tai voiko palvelusta yli jääviä tuotteita kierrättää eteenpäin?</a:t>
            </a:r>
            <a:endParaRPr lang="en-US" sz="1200" dirty="0"/>
          </a:p>
        </p:txBody>
      </p:sp>
      <p:sp>
        <p:nvSpPr>
          <p:cNvPr id="19" name="Tekstiruutu 18">
            <a:extLst>
              <a:ext uri="{FF2B5EF4-FFF2-40B4-BE49-F238E27FC236}">
                <a16:creationId xmlns:a16="http://schemas.microsoft.com/office/drawing/2014/main" id="{E72626CC-BCE4-44F4-BC56-3243CDF8ECE7}"/>
              </a:ext>
            </a:extLst>
          </p:cNvPr>
          <p:cNvSpPr txBox="1"/>
          <p:nvPr/>
        </p:nvSpPr>
        <p:spPr>
          <a:xfrm>
            <a:off x="3152095" y="3434497"/>
            <a:ext cx="1271670" cy="461665"/>
          </a:xfrm>
          <a:prstGeom prst="rect">
            <a:avLst/>
          </a:prstGeom>
          <a:noFill/>
        </p:spPr>
        <p:txBody>
          <a:bodyPr wrap="square" rtlCol="0">
            <a:spAutoFit/>
          </a:bodyPr>
          <a:lstStyle/>
          <a:p>
            <a:r>
              <a:rPr lang="fi-FI" sz="1200" dirty="0"/>
              <a:t>Onko verkosto optimoitu?</a:t>
            </a:r>
            <a:endParaRPr lang="en-US" sz="1200" dirty="0"/>
          </a:p>
        </p:txBody>
      </p:sp>
      <p:sp>
        <p:nvSpPr>
          <p:cNvPr id="22" name="Tekstiruutu 21">
            <a:extLst>
              <a:ext uri="{FF2B5EF4-FFF2-40B4-BE49-F238E27FC236}">
                <a16:creationId xmlns:a16="http://schemas.microsoft.com/office/drawing/2014/main" id="{D0622EC4-4BF3-445D-AB1C-134D076FA2C2}"/>
              </a:ext>
            </a:extLst>
          </p:cNvPr>
          <p:cNvSpPr txBox="1"/>
          <p:nvPr/>
        </p:nvSpPr>
        <p:spPr>
          <a:xfrm>
            <a:off x="3749898" y="1101698"/>
            <a:ext cx="1184278" cy="1384995"/>
          </a:xfrm>
          <a:prstGeom prst="rect">
            <a:avLst/>
          </a:prstGeom>
          <a:noFill/>
        </p:spPr>
        <p:txBody>
          <a:bodyPr wrap="square" rtlCol="0">
            <a:spAutoFit/>
          </a:bodyPr>
          <a:lstStyle/>
          <a:p>
            <a:r>
              <a:rPr lang="fi-FI" sz="1200" dirty="0"/>
              <a:t>Onko palveluiden ja niissä käytettävien tuotteiden elinkaaret selvitetty?</a:t>
            </a:r>
            <a:endParaRPr lang="en-US" sz="1200" dirty="0"/>
          </a:p>
        </p:txBody>
      </p:sp>
      <p:pic>
        <p:nvPicPr>
          <p:cNvPr id="24" name="Kuva 23">
            <a:extLst>
              <a:ext uri="{FF2B5EF4-FFF2-40B4-BE49-F238E27FC236}">
                <a16:creationId xmlns:a16="http://schemas.microsoft.com/office/drawing/2014/main" id="{1AC3A0D6-BD4E-4F14-99B9-3E874D254A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373" y="2945863"/>
            <a:ext cx="1746928" cy="1746928"/>
          </a:xfrm>
          <a:prstGeom prst="rect">
            <a:avLst/>
          </a:prstGeom>
        </p:spPr>
      </p:pic>
    </p:spTree>
    <p:extLst>
      <p:ext uri="{BB962C8B-B14F-4D97-AF65-F5344CB8AC3E}">
        <p14:creationId xmlns:p14="http://schemas.microsoft.com/office/powerpoint/2010/main" val="29169082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2"/>
          </p:nvPr>
        </p:nvSpPr>
        <p:spPr/>
        <p:txBody>
          <a:bodyPr/>
          <a:lstStyle/>
          <a:p>
            <a:fld id="{A5E697A1-3F13-4B58-9FC9-411EEC634510}" type="datetime1">
              <a:rPr lang="fi-FI" smtClean="0"/>
              <a:pPr/>
              <a:t>13.4.2021</a:t>
            </a:fld>
            <a:endParaRPr lang="fi-FI" dirty="0"/>
          </a:p>
        </p:txBody>
      </p:sp>
      <p:sp>
        <p:nvSpPr>
          <p:cNvPr id="5" name="Tekstin paikkamerkki 4"/>
          <p:cNvSpPr>
            <a:spLocks noGrp="1"/>
          </p:cNvSpPr>
          <p:nvPr>
            <p:ph type="body" sz="quarter" idx="15"/>
          </p:nvPr>
        </p:nvSpPr>
        <p:spPr/>
        <p:txBody>
          <a:bodyPr/>
          <a:lstStyle/>
          <a:p>
            <a:endParaRPr lang="fi-FI"/>
          </a:p>
        </p:txBody>
      </p:sp>
      <p:sp>
        <p:nvSpPr>
          <p:cNvPr id="3" name="Dian numeron paikkamerkki 2"/>
          <p:cNvSpPr>
            <a:spLocks noGrp="1"/>
          </p:cNvSpPr>
          <p:nvPr>
            <p:ph type="sldNum" sz="quarter" idx="4"/>
          </p:nvPr>
        </p:nvSpPr>
        <p:spPr/>
        <p:txBody>
          <a:bodyPr/>
          <a:lstStyle/>
          <a:p>
            <a:fld id="{24342B02-74FC-4320-A08D-C58DA89F77A2}" type="slidenum">
              <a:rPr lang="fi-FI" smtClean="0"/>
              <a:pPr/>
              <a:t>11</a:t>
            </a:fld>
            <a:endParaRPr lang="fi-FI"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326" y="0"/>
            <a:ext cx="5137915" cy="5143500"/>
          </a:xfrm>
          <a:prstGeom prst="rect">
            <a:avLst/>
          </a:prstGeom>
        </p:spPr>
      </p:pic>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3" y="310529"/>
            <a:ext cx="3173206" cy="3173206"/>
          </a:xfrm>
          <a:prstGeom prst="rect">
            <a:avLst/>
          </a:prstGeom>
        </p:spPr>
      </p:pic>
      <p:sp>
        <p:nvSpPr>
          <p:cNvPr id="8" name="Suorakulmio 7">
            <a:extLst>
              <a:ext uri="{FF2B5EF4-FFF2-40B4-BE49-F238E27FC236}">
                <a16:creationId xmlns:a16="http://schemas.microsoft.com/office/drawing/2014/main" id="{45F1B27F-A264-43FF-9773-69D298601BEB}"/>
              </a:ext>
            </a:extLst>
          </p:cNvPr>
          <p:cNvSpPr/>
          <p:nvPr/>
        </p:nvSpPr>
        <p:spPr>
          <a:xfrm>
            <a:off x="779173" y="760639"/>
            <a:ext cx="2478068" cy="2215991"/>
          </a:xfrm>
          <a:prstGeom prst="rect">
            <a:avLst/>
          </a:prstGeom>
        </p:spPr>
        <p:txBody>
          <a:bodyPr wrap="square">
            <a:spAutoFit/>
          </a:bodyPr>
          <a:lstStyle/>
          <a:p>
            <a:pPr algn="ctr"/>
            <a:r>
              <a:rPr lang="fi-FI" sz="2400" dirty="0">
                <a:solidFill>
                  <a:srgbClr val="005B7F"/>
                </a:solidFill>
                <a:latin typeface="Arial Rounded MT Bold" panose="020F0704030504030204" pitchFamily="34" charset="0"/>
              </a:rPr>
              <a:t>Kuinka selvittää kunnan kiertotalous-mahdollisuudet</a:t>
            </a:r>
            <a:br>
              <a:rPr lang="fi-FI" sz="2400" dirty="0">
                <a:solidFill>
                  <a:srgbClr val="005B7F"/>
                </a:solidFill>
                <a:latin typeface="Arial Rounded MT Bold" panose="020F0704030504030204" pitchFamily="34" charset="0"/>
                <a:ea typeface="+mj-ea"/>
                <a:cs typeface="+mj-cs"/>
              </a:rPr>
            </a:br>
            <a:endParaRPr lang="en-US" dirty="0"/>
          </a:p>
        </p:txBody>
      </p:sp>
      <p:sp>
        <p:nvSpPr>
          <p:cNvPr id="9" name="Suorakulmio 8">
            <a:extLst>
              <a:ext uri="{FF2B5EF4-FFF2-40B4-BE49-F238E27FC236}">
                <a16:creationId xmlns:a16="http://schemas.microsoft.com/office/drawing/2014/main" id="{82A92E8A-2ABB-48D2-BEC4-A1BF872E1F68}"/>
              </a:ext>
            </a:extLst>
          </p:cNvPr>
          <p:cNvSpPr/>
          <p:nvPr/>
        </p:nvSpPr>
        <p:spPr>
          <a:xfrm>
            <a:off x="3409326" y="1482188"/>
            <a:ext cx="4572000" cy="2067361"/>
          </a:xfrm>
          <a:prstGeom prst="rect">
            <a:avLst/>
          </a:prstGeom>
        </p:spPr>
        <p:txBody>
          <a:bodyPr>
            <a:spAutoFit/>
          </a:bodyPr>
          <a:lstStyle/>
          <a:p>
            <a:pPr marL="828040">
              <a:lnSpc>
                <a:spcPct val="107000"/>
              </a:lnSpc>
              <a:spcAft>
                <a:spcPts val="800"/>
              </a:spcAft>
              <a:tabLst>
                <a:tab pos="2096135" algn="l"/>
              </a:tabLst>
            </a:pPr>
            <a:r>
              <a:rPr lang="fi-FI" sz="1200" dirty="0">
                <a:latin typeface="Calibri" panose="020F0502020204030204" pitchFamily="34" charset="0"/>
                <a:ea typeface="Calibri" panose="020F0502020204030204" pitchFamily="34" charset="0"/>
                <a:cs typeface="Times New Roman" panose="02020603050405020304" pitchFamily="18" charset="0"/>
              </a:rPr>
              <a:t>Osa kiertotaloustoimenpiteistä voi olla helppo toteuttaa eikä niistä aiheudu juurikaan kustannuksia kunnalle. Toiset taas vaativat paljon suunnittelua, hankintoja ja resursseja. </a:t>
            </a:r>
          </a:p>
          <a:p>
            <a:pPr marL="828040">
              <a:lnSpc>
                <a:spcPct val="107000"/>
              </a:lnSpc>
              <a:spcAft>
                <a:spcPts val="800"/>
              </a:spcAft>
              <a:tabLst>
                <a:tab pos="2096135" algn="l"/>
              </a:tabLst>
            </a:pPr>
            <a:r>
              <a:rPr lang="fi-FI" sz="1200" dirty="0">
                <a:latin typeface="Calibri" panose="020F0502020204030204" pitchFamily="34" charset="0"/>
                <a:ea typeface="Calibri" panose="020F0502020204030204" pitchFamily="34" charset="0"/>
                <a:cs typeface="Times New Roman" panose="02020603050405020304" pitchFamily="18" charset="0"/>
              </a:rPr>
              <a:t>Arvioinnin avulla voi selvittää, mitkä toimenpiteet olisi helppo ottaa heti käyttöön, ja mitkä kannattaa miettiä toteutettaviksi tulevaisuudessa. </a:t>
            </a:r>
          </a:p>
          <a:p>
            <a:pPr marL="828040">
              <a:lnSpc>
                <a:spcPct val="107000"/>
              </a:lnSpc>
              <a:spcAft>
                <a:spcPts val="800"/>
              </a:spcAft>
              <a:tabLst>
                <a:tab pos="2096135" algn="l"/>
              </a:tabLst>
            </a:pPr>
            <a:r>
              <a:rPr lang="fi-FI" sz="1200" dirty="0">
                <a:latin typeface="Calibri" panose="020F0502020204030204" pitchFamily="34" charset="0"/>
                <a:ea typeface="Calibri" panose="020F0502020204030204" pitchFamily="34" charset="0"/>
                <a:cs typeface="Times New Roman" panose="02020603050405020304" pitchFamily="18" charset="0"/>
              </a:rPr>
              <a:t>Seuraavan dian taulukko auttaa kunnan kiertotalouden potentiaalin tunnistamisessa. </a:t>
            </a:r>
          </a:p>
        </p:txBody>
      </p:sp>
    </p:spTree>
    <p:extLst>
      <p:ext uri="{BB962C8B-B14F-4D97-AF65-F5344CB8AC3E}">
        <p14:creationId xmlns:p14="http://schemas.microsoft.com/office/powerpoint/2010/main" val="7054595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12</a:t>
            </a:fld>
            <a:endParaRPr lang="fi-FI" dirty="0"/>
          </a:p>
        </p:txBody>
      </p:sp>
      <p:pic>
        <p:nvPicPr>
          <p:cNvPr id="8" name="Sisällön paikkamerkki 7">
            <a:extLst>
              <a:ext uri="{FF2B5EF4-FFF2-40B4-BE49-F238E27FC236}">
                <a16:creationId xmlns:a16="http://schemas.microsoft.com/office/drawing/2014/main" id="{3D0A5927-BA5B-4EFF-809C-50310D64972D}"/>
              </a:ext>
            </a:extLst>
          </p:cNvPr>
          <p:cNvPicPr>
            <a:picLocks noGrp="1" noChangeAspect="1"/>
          </p:cNvPicPr>
          <p:nvPr>
            <p:ph sz="half" idx="13"/>
          </p:nvPr>
        </p:nvPicPr>
        <p:blipFill>
          <a:blip r:embed="rId2"/>
          <a:stretch>
            <a:fillRect/>
          </a:stretch>
        </p:blipFill>
        <p:spPr>
          <a:xfrm>
            <a:off x="470079" y="363696"/>
            <a:ext cx="8004220" cy="4247351"/>
          </a:xfrm>
          <a:prstGeom prst="rect">
            <a:avLst/>
          </a:prstGeom>
        </p:spPr>
      </p:pic>
      <p:sp>
        <p:nvSpPr>
          <p:cNvPr id="12" name="Otsikko 12">
            <a:extLst>
              <a:ext uri="{FF2B5EF4-FFF2-40B4-BE49-F238E27FC236}">
                <a16:creationId xmlns:a16="http://schemas.microsoft.com/office/drawing/2014/main" id="{E16B1121-B0E4-4B28-BC8F-598A5484EB89}"/>
              </a:ext>
            </a:extLst>
          </p:cNvPr>
          <p:cNvSpPr txBox="1">
            <a:spLocks/>
          </p:cNvSpPr>
          <p:nvPr/>
        </p:nvSpPr>
        <p:spPr>
          <a:xfrm>
            <a:off x="539157" y="15304"/>
            <a:ext cx="8134763" cy="696784"/>
          </a:xfrm>
          <a:prstGeom prst="rect">
            <a:avLst/>
          </a:prstGeom>
        </p:spPr>
        <p:txBody>
          <a:bodyPr/>
          <a:lst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a:lstStyle>
          <a:p>
            <a:r>
              <a:rPr lang="fi-FI" dirty="0">
                <a:latin typeface="Calibri" panose="020F0502020204030204" pitchFamily="34" charset="0"/>
                <a:ea typeface="Calibri" panose="020F0502020204030204" pitchFamily="34" charset="0"/>
                <a:cs typeface="Times New Roman" panose="02020603050405020304" pitchFamily="18" charset="0"/>
              </a:rPr>
              <a:t>Tästä voi lähteä liikkeelle miettimään palveluiden kehittämistä. </a:t>
            </a:r>
          </a:p>
          <a:p>
            <a:br>
              <a:rPr lang="fi-FI" dirty="0"/>
            </a:br>
            <a:endParaRPr lang="fi-FI" dirty="0"/>
          </a:p>
        </p:txBody>
      </p:sp>
    </p:spTree>
    <p:extLst>
      <p:ext uri="{BB962C8B-B14F-4D97-AF65-F5344CB8AC3E}">
        <p14:creationId xmlns:p14="http://schemas.microsoft.com/office/powerpoint/2010/main" val="14435911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13</a:t>
            </a:fld>
            <a:endParaRPr lang="fi-FI" dirty="0"/>
          </a:p>
        </p:txBody>
      </p:sp>
      <p:sp>
        <p:nvSpPr>
          <p:cNvPr id="12" name="Otsikko 12">
            <a:extLst>
              <a:ext uri="{FF2B5EF4-FFF2-40B4-BE49-F238E27FC236}">
                <a16:creationId xmlns:a16="http://schemas.microsoft.com/office/drawing/2014/main" id="{E16B1121-B0E4-4B28-BC8F-598A5484EB89}"/>
              </a:ext>
            </a:extLst>
          </p:cNvPr>
          <p:cNvSpPr txBox="1">
            <a:spLocks/>
          </p:cNvSpPr>
          <p:nvPr/>
        </p:nvSpPr>
        <p:spPr>
          <a:xfrm>
            <a:off x="540913" y="141474"/>
            <a:ext cx="7866062" cy="696784"/>
          </a:xfrm>
          <a:prstGeom prst="rect">
            <a:avLst/>
          </a:prstGeom>
        </p:spPr>
        <p:txBody>
          <a:bodyPr/>
          <a:lst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a:lstStyle>
          <a:p>
            <a:r>
              <a:rPr lang="fi-FI" dirty="0">
                <a:latin typeface="Calibri" panose="020F0502020204030204" pitchFamily="34" charset="0"/>
                <a:ea typeface="Calibri" panose="020F0502020204030204" pitchFamily="34" charset="0"/>
                <a:cs typeface="Times New Roman" panose="02020603050405020304" pitchFamily="18" charset="0"/>
              </a:rPr>
              <a:t>Tyhjään taulukkoon voi kirjata oman kunnan vastauksia. </a:t>
            </a:r>
          </a:p>
          <a:p>
            <a:br>
              <a:rPr lang="fi-FI" dirty="0"/>
            </a:br>
            <a:endParaRPr lang="fi-FI" dirty="0"/>
          </a:p>
        </p:txBody>
      </p:sp>
      <p:pic>
        <p:nvPicPr>
          <p:cNvPr id="14" name="Sisällön paikkamerkki 13">
            <a:extLst>
              <a:ext uri="{FF2B5EF4-FFF2-40B4-BE49-F238E27FC236}">
                <a16:creationId xmlns:a16="http://schemas.microsoft.com/office/drawing/2014/main" id="{178D4CAC-FA1B-4E55-8A6F-48FE7F4A4607}"/>
              </a:ext>
            </a:extLst>
          </p:cNvPr>
          <p:cNvPicPr>
            <a:picLocks noGrp="1" noChangeAspect="1"/>
          </p:cNvPicPr>
          <p:nvPr>
            <p:ph sz="half" idx="13"/>
          </p:nvPr>
        </p:nvPicPr>
        <p:blipFill>
          <a:blip r:embed="rId2"/>
          <a:stretch>
            <a:fillRect/>
          </a:stretch>
        </p:blipFill>
        <p:spPr>
          <a:xfrm>
            <a:off x="540913" y="625642"/>
            <a:ext cx="8250161" cy="3792371"/>
          </a:xfrm>
          <a:prstGeom prst="rect">
            <a:avLst/>
          </a:prstGeom>
        </p:spPr>
      </p:pic>
    </p:spTree>
    <p:extLst>
      <p:ext uri="{BB962C8B-B14F-4D97-AF65-F5344CB8AC3E}">
        <p14:creationId xmlns:p14="http://schemas.microsoft.com/office/powerpoint/2010/main" val="26148565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a:extLst>
              <a:ext uri="{FF2B5EF4-FFF2-40B4-BE49-F238E27FC236}">
                <a16:creationId xmlns:a16="http://schemas.microsoft.com/office/drawing/2014/main" id="{104E9CD1-5D05-4969-AD86-027FC4F9A483}"/>
              </a:ext>
            </a:extLst>
          </p:cNvPr>
          <p:cNvPicPr>
            <a:picLocks noGrp="1" noChangeAspect="1"/>
          </p:cNvPicPr>
          <p:nvPr>
            <p:ph sz="half" idx="13"/>
          </p:nvPr>
        </p:nvPicPr>
        <p:blipFill>
          <a:blip r:embed="rId2"/>
          <a:stretch>
            <a:fillRect/>
          </a:stretch>
        </p:blipFill>
        <p:spPr>
          <a:xfrm>
            <a:off x="1474632" y="240340"/>
            <a:ext cx="6572872" cy="4177673"/>
          </a:xfrm>
          <a:prstGeom prst="rect">
            <a:avLst/>
          </a:prstGeom>
        </p:spPr>
      </p:pic>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14</a:t>
            </a:fld>
            <a:endParaRPr lang="fi-FI" dirty="0"/>
          </a:p>
        </p:txBody>
      </p:sp>
    </p:spTree>
    <p:extLst>
      <p:ext uri="{BB962C8B-B14F-4D97-AF65-F5344CB8AC3E}">
        <p14:creationId xmlns:p14="http://schemas.microsoft.com/office/powerpoint/2010/main" val="11355401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Kuva 25">
            <a:extLst>
              <a:ext uri="{FF2B5EF4-FFF2-40B4-BE49-F238E27FC236}">
                <a16:creationId xmlns:a16="http://schemas.microsoft.com/office/drawing/2014/main" id="{13D6B0F9-8F8F-4580-9EC6-F094EFEEA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791" y="2787512"/>
            <a:ext cx="2277613" cy="2280544"/>
          </a:xfrm>
          <a:prstGeom prst="rect">
            <a:avLst/>
          </a:prstGeom>
        </p:spPr>
      </p:pic>
      <p:pic>
        <p:nvPicPr>
          <p:cNvPr id="25" name="Kuva 24">
            <a:extLst>
              <a:ext uri="{FF2B5EF4-FFF2-40B4-BE49-F238E27FC236}">
                <a16:creationId xmlns:a16="http://schemas.microsoft.com/office/drawing/2014/main" id="{1EB4D681-9270-4F39-9C23-08BC0A6AF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840" y="1116324"/>
            <a:ext cx="1363153" cy="1355745"/>
          </a:xfrm>
          <a:prstGeom prst="rect">
            <a:avLst/>
          </a:prstGeom>
        </p:spPr>
      </p:pic>
      <p:pic>
        <p:nvPicPr>
          <p:cNvPr id="23" name="Kuva 22">
            <a:extLst>
              <a:ext uri="{FF2B5EF4-FFF2-40B4-BE49-F238E27FC236}">
                <a16:creationId xmlns:a16="http://schemas.microsoft.com/office/drawing/2014/main" id="{DCA5702A-729B-4E06-8388-41F8ED791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250" y="3195151"/>
            <a:ext cx="1725318" cy="1725318"/>
          </a:xfrm>
          <a:prstGeom prst="rect">
            <a:avLst/>
          </a:prstGeom>
        </p:spPr>
      </p:pic>
      <p:pic>
        <p:nvPicPr>
          <p:cNvPr id="7" name="Sisällön paikkamerkki 6">
            <a:extLst>
              <a:ext uri="{FF2B5EF4-FFF2-40B4-BE49-F238E27FC236}">
                <a16:creationId xmlns:a16="http://schemas.microsoft.com/office/drawing/2014/main" id="{B3AA5D52-5C4F-413D-B5F7-587FF65574A9}"/>
              </a:ext>
            </a:extLst>
          </p:cNvPr>
          <p:cNvPicPr>
            <a:picLocks noGrp="1" noChangeAspect="1"/>
          </p:cNvPicPr>
          <p:nvPr>
            <p:ph sz="half" idx="1"/>
          </p:nvPr>
        </p:nvPicPr>
        <p:blipFill>
          <a:blip r:embed="rId5"/>
          <a:stretch>
            <a:fillRect/>
          </a:stretch>
        </p:blipFill>
        <p:spPr>
          <a:xfrm>
            <a:off x="3483667" y="588971"/>
            <a:ext cx="3246438" cy="3011250"/>
          </a:xfrm>
          <a:prstGeom prst="rect">
            <a:avLst/>
          </a:prstGeom>
        </p:spPr>
      </p:pic>
      <p:sp>
        <p:nvSpPr>
          <p:cNvPr id="13" name="Otsikko 12"/>
          <p:cNvSpPr>
            <a:spLocks noGrp="1"/>
          </p:cNvSpPr>
          <p:nvPr>
            <p:ph type="title"/>
          </p:nvPr>
        </p:nvSpPr>
        <p:spPr>
          <a:xfrm>
            <a:off x="540913" y="141474"/>
            <a:ext cx="7866062" cy="696784"/>
          </a:xfrm>
        </p:spPr>
        <p:txBody>
          <a:bodyPr/>
          <a:lstStyle/>
          <a:p>
            <a:r>
              <a:rPr lang="fi-FI" dirty="0">
                <a:solidFill>
                  <a:schemeClr val="tx1"/>
                </a:solidFill>
              </a:rPr>
              <a:t>4. Toimenpiteiden seuranta ja mittarit</a:t>
            </a:r>
            <a:br>
              <a:rPr lang="fi-FI" dirty="0"/>
            </a:br>
            <a:r>
              <a:rPr lang="fi-FI" dirty="0"/>
              <a:t>- mittareita voi olla kvalitatiivisia tai kvantitatiivisia</a:t>
            </a:r>
            <a:br>
              <a:rPr lang="fi-FI" dirty="0"/>
            </a:br>
            <a:br>
              <a:rPr lang="fi-FI" dirty="0"/>
            </a:br>
            <a:br>
              <a:rPr lang="fi-FI" dirty="0"/>
            </a:br>
            <a:endParaRPr lang="fi-FI" dirty="0"/>
          </a:p>
        </p:txBody>
      </p:sp>
      <p:sp>
        <p:nvSpPr>
          <p:cNvPr id="16" name="Tekstin paikkamerkki 15"/>
          <p:cNvSpPr>
            <a:spLocks noGrp="1"/>
          </p:cNvSpPr>
          <p:nvPr>
            <p:ph type="body" sz="quarter" idx="4294967295"/>
          </p:nvPr>
        </p:nvSpPr>
        <p:spPr>
          <a:xfrm>
            <a:off x="540913" y="1046560"/>
            <a:ext cx="3644715" cy="3192065"/>
          </a:xfrm>
        </p:spPr>
        <p:txBody>
          <a:bodyPr/>
          <a:lstStyle/>
          <a:p>
            <a:pPr marL="0" indent="0">
              <a:buNone/>
            </a:pPr>
            <a:r>
              <a:rPr lang="fi-FI" u="sng" dirty="0"/>
              <a:t>Tulosmittari</a:t>
            </a:r>
            <a:r>
              <a:rPr lang="fi-FI" dirty="0"/>
              <a:t> Onko asetettu tavoite saavutettu?</a:t>
            </a:r>
          </a:p>
          <a:p>
            <a:pPr marL="0" indent="0">
              <a:buNone/>
            </a:pPr>
            <a:endParaRPr lang="fi-FI" u="sng" dirty="0"/>
          </a:p>
          <a:p>
            <a:pPr marL="0" indent="0">
              <a:buNone/>
            </a:pPr>
            <a:r>
              <a:rPr lang="fi-FI" u="sng" dirty="0"/>
              <a:t>Ohjausmittari</a:t>
            </a:r>
            <a:r>
              <a:rPr lang="fi-FI" dirty="0"/>
              <a:t> Kuljetaanko oikeaan suuntaan, onko tehty oikeat valinnat?</a:t>
            </a:r>
          </a:p>
          <a:p>
            <a:pPr marL="0" indent="0">
              <a:buNone/>
            </a:pPr>
            <a:endParaRPr lang="fi-FI" dirty="0"/>
          </a:p>
          <a:p>
            <a:pPr marL="0" indent="0">
              <a:buNone/>
            </a:pPr>
            <a:r>
              <a:rPr lang="fi-FI" u="sng" dirty="0"/>
              <a:t>Käynnistysmittari</a:t>
            </a:r>
            <a:r>
              <a:rPr lang="fi-FI" dirty="0"/>
              <a:t> Onko kyetty reagoimaan/lähtemään liikkeelle?</a:t>
            </a:r>
            <a:endParaRPr lang="fi-FI" sz="1800" dirty="0"/>
          </a:p>
        </p:txBody>
      </p:sp>
      <p:sp>
        <p:nvSpPr>
          <p:cNvPr id="6" name="Päivämäärän paikkamerkki 5"/>
          <p:cNvSpPr>
            <a:spLocks noGrp="1"/>
          </p:cNvSpPr>
          <p:nvPr>
            <p:ph type="dt" sz="half" idx="2"/>
          </p:nvPr>
        </p:nvSpPr>
        <p:spPr/>
        <p:txBody>
          <a:bodyPr/>
          <a:lstStyle/>
          <a:p>
            <a:fld id="{A5E697A1-3F13-4B58-9FC9-411EEC634510}" type="datetime1">
              <a:rPr lang="fi-FI" smtClean="0"/>
              <a:pPr/>
              <a:t>13.4.2021</a:t>
            </a:fld>
            <a:endParaRPr lang="fi-FI" dirty="0"/>
          </a:p>
        </p:txBody>
      </p:sp>
      <p:sp>
        <p:nvSpPr>
          <p:cNvPr id="15" name="Tekstin paikkamerkki 14"/>
          <p:cNvSpPr>
            <a:spLocks noGrp="1"/>
          </p:cNvSpPr>
          <p:nvPr>
            <p:ph type="body" sz="quarter" idx="15"/>
          </p:nvPr>
        </p:nvSpPr>
        <p:spPr/>
        <p:txBody>
          <a:bodyPr/>
          <a:lstStyle/>
          <a:p>
            <a:endParaRPr lang="fi-FI"/>
          </a:p>
        </p:txBody>
      </p:sp>
      <p:sp>
        <p:nvSpPr>
          <p:cNvPr id="8" name="Dian numeron paikkamerkki 7"/>
          <p:cNvSpPr>
            <a:spLocks noGrp="1"/>
          </p:cNvSpPr>
          <p:nvPr>
            <p:ph type="sldNum" sz="quarter" idx="4"/>
          </p:nvPr>
        </p:nvSpPr>
        <p:spPr/>
        <p:txBody>
          <a:bodyPr/>
          <a:lstStyle/>
          <a:p>
            <a:fld id="{24342B02-74FC-4320-A08D-C58DA89F77A2}" type="slidenum">
              <a:rPr lang="fi-FI" smtClean="0"/>
              <a:pPr/>
              <a:t>15</a:t>
            </a:fld>
            <a:endParaRPr lang="fi-FI" dirty="0"/>
          </a:p>
        </p:txBody>
      </p:sp>
      <p:pic>
        <p:nvPicPr>
          <p:cNvPr id="9" name="Kuva 8">
            <a:extLst>
              <a:ext uri="{FF2B5EF4-FFF2-40B4-BE49-F238E27FC236}">
                <a16:creationId xmlns:a16="http://schemas.microsoft.com/office/drawing/2014/main" id="{76A281A2-D97C-496C-832F-8F0EED0D51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6574" y="2532408"/>
            <a:ext cx="2237426" cy="2237426"/>
          </a:xfrm>
          <a:prstGeom prst="rect">
            <a:avLst/>
          </a:prstGeom>
        </p:spPr>
      </p:pic>
      <p:sp>
        <p:nvSpPr>
          <p:cNvPr id="2" name="Tekstiruutu 1">
            <a:extLst>
              <a:ext uri="{FF2B5EF4-FFF2-40B4-BE49-F238E27FC236}">
                <a16:creationId xmlns:a16="http://schemas.microsoft.com/office/drawing/2014/main" id="{65D47245-4EB7-4225-8BFF-9C3FE1AF00EA}"/>
              </a:ext>
            </a:extLst>
          </p:cNvPr>
          <p:cNvSpPr txBox="1"/>
          <p:nvPr/>
        </p:nvSpPr>
        <p:spPr>
          <a:xfrm>
            <a:off x="7702634" y="3788746"/>
            <a:ext cx="964735" cy="646331"/>
          </a:xfrm>
          <a:prstGeom prst="rect">
            <a:avLst/>
          </a:prstGeom>
          <a:noFill/>
        </p:spPr>
        <p:txBody>
          <a:bodyPr wrap="square" rtlCol="0">
            <a:spAutoFit/>
          </a:bodyPr>
          <a:lstStyle/>
          <a:p>
            <a:r>
              <a:rPr lang="fi-FI" sz="1200" dirty="0"/>
              <a:t>Syntyvän jätteen määrä</a:t>
            </a:r>
            <a:endParaRPr lang="en-US" sz="1200" dirty="0"/>
          </a:p>
        </p:txBody>
      </p:sp>
      <p:sp>
        <p:nvSpPr>
          <p:cNvPr id="10" name="Tekstiruutu 9">
            <a:extLst>
              <a:ext uri="{FF2B5EF4-FFF2-40B4-BE49-F238E27FC236}">
                <a16:creationId xmlns:a16="http://schemas.microsoft.com/office/drawing/2014/main" id="{0721D26B-ECB3-4515-80CD-CD79AB4ABCB5}"/>
              </a:ext>
            </a:extLst>
          </p:cNvPr>
          <p:cNvSpPr txBox="1"/>
          <p:nvPr/>
        </p:nvSpPr>
        <p:spPr>
          <a:xfrm>
            <a:off x="7678554" y="3335753"/>
            <a:ext cx="964735" cy="461665"/>
          </a:xfrm>
          <a:prstGeom prst="rect">
            <a:avLst/>
          </a:prstGeom>
          <a:noFill/>
        </p:spPr>
        <p:txBody>
          <a:bodyPr wrap="square" rtlCol="0">
            <a:spAutoFit/>
          </a:bodyPr>
          <a:lstStyle/>
          <a:p>
            <a:r>
              <a:rPr lang="fi-FI" sz="1200" dirty="0"/>
              <a:t>Kierrätys-aste</a:t>
            </a:r>
            <a:endParaRPr lang="en-US" sz="1200" dirty="0"/>
          </a:p>
        </p:txBody>
      </p:sp>
      <p:sp>
        <p:nvSpPr>
          <p:cNvPr id="11" name="Tekstiruutu 10">
            <a:extLst>
              <a:ext uri="{FF2B5EF4-FFF2-40B4-BE49-F238E27FC236}">
                <a16:creationId xmlns:a16="http://schemas.microsoft.com/office/drawing/2014/main" id="{9662F255-A8A8-47F1-9DFD-836B2BAED145}"/>
              </a:ext>
            </a:extLst>
          </p:cNvPr>
          <p:cNvSpPr txBox="1"/>
          <p:nvPr/>
        </p:nvSpPr>
        <p:spPr>
          <a:xfrm>
            <a:off x="7479344" y="2866788"/>
            <a:ext cx="1363153" cy="461665"/>
          </a:xfrm>
          <a:prstGeom prst="rect">
            <a:avLst/>
          </a:prstGeom>
          <a:noFill/>
        </p:spPr>
        <p:txBody>
          <a:bodyPr wrap="square" rtlCol="0">
            <a:spAutoFit/>
          </a:bodyPr>
          <a:lstStyle/>
          <a:p>
            <a:r>
              <a:rPr lang="fi-FI" sz="1200" dirty="0"/>
              <a:t>Lajittelupisteiden määrä</a:t>
            </a:r>
            <a:endParaRPr lang="en-US" sz="1200" dirty="0"/>
          </a:p>
        </p:txBody>
      </p:sp>
      <p:sp>
        <p:nvSpPr>
          <p:cNvPr id="12" name="Tekstiruutu 11">
            <a:extLst>
              <a:ext uri="{FF2B5EF4-FFF2-40B4-BE49-F238E27FC236}">
                <a16:creationId xmlns:a16="http://schemas.microsoft.com/office/drawing/2014/main" id="{8497335D-D5F3-4AE0-ADCB-D4C1924D3607}"/>
              </a:ext>
            </a:extLst>
          </p:cNvPr>
          <p:cNvSpPr txBox="1"/>
          <p:nvPr/>
        </p:nvSpPr>
        <p:spPr>
          <a:xfrm>
            <a:off x="6911898" y="1445049"/>
            <a:ext cx="1050102" cy="646331"/>
          </a:xfrm>
          <a:prstGeom prst="rect">
            <a:avLst/>
          </a:prstGeom>
          <a:noFill/>
        </p:spPr>
        <p:txBody>
          <a:bodyPr wrap="square" rtlCol="0">
            <a:spAutoFit/>
          </a:bodyPr>
          <a:lstStyle/>
          <a:p>
            <a:r>
              <a:rPr lang="fi-FI" sz="1200" dirty="0"/>
              <a:t>Kiertotalous-yritysten lukumäärä</a:t>
            </a:r>
            <a:endParaRPr lang="en-US" sz="1200" dirty="0"/>
          </a:p>
        </p:txBody>
      </p:sp>
      <p:sp>
        <p:nvSpPr>
          <p:cNvPr id="14" name="Tekstiruutu 13">
            <a:extLst>
              <a:ext uri="{FF2B5EF4-FFF2-40B4-BE49-F238E27FC236}">
                <a16:creationId xmlns:a16="http://schemas.microsoft.com/office/drawing/2014/main" id="{EBB5B6F5-9FE9-4887-B675-CCF617EE123E}"/>
              </a:ext>
            </a:extLst>
          </p:cNvPr>
          <p:cNvSpPr txBox="1"/>
          <p:nvPr/>
        </p:nvSpPr>
        <p:spPr>
          <a:xfrm>
            <a:off x="5131925" y="1724133"/>
            <a:ext cx="1271670" cy="646331"/>
          </a:xfrm>
          <a:prstGeom prst="rect">
            <a:avLst/>
          </a:prstGeom>
          <a:noFill/>
        </p:spPr>
        <p:txBody>
          <a:bodyPr wrap="square" rtlCol="0">
            <a:spAutoFit/>
          </a:bodyPr>
          <a:lstStyle/>
          <a:p>
            <a:r>
              <a:rPr lang="fi-FI" sz="1200" dirty="0"/>
              <a:t>Jakamistalous huomioitu kaavoituksessa</a:t>
            </a:r>
            <a:endParaRPr lang="en-US" sz="1200" dirty="0"/>
          </a:p>
        </p:txBody>
      </p:sp>
      <p:sp>
        <p:nvSpPr>
          <p:cNvPr id="17" name="Tekstiruutu 16">
            <a:extLst>
              <a:ext uri="{FF2B5EF4-FFF2-40B4-BE49-F238E27FC236}">
                <a16:creationId xmlns:a16="http://schemas.microsoft.com/office/drawing/2014/main" id="{56D5AD86-043A-4345-91CD-A91071D9CCBC}"/>
              </a:ext>
            </a:extLst>
          </p:cNvPr>
          <p:cNvSpPr txBox="1"/>
          <p:nvPr/>
        </p:nvSpPr>
        <p:spPr>
          <a:xfrm>
            <a:off x="6155208" y="4090373"/>
            <a:ext cx="1184278" cy="830997"/>
          </a:xfrm>
          <a:prstGeom prst="rect">
            <a:avLst/>
          </a:prstGeom>
          <a:noFill/>
        </p:spPr>
        <p:txBody>
          <a:bodyPr wrap="square" rtlCol="0">
            <a:spAutoFit/>
          </a:bodyPr>
          <a:lstStyle/>
          <a:p>
            <a:r>
              <a:rPr lang="fi-FI" sz="1200" dirty="0"/>
              <a:t>Biokaasu-tankkaus-asemien määrä</a:t>
            </a:r>
            <a:endParaRPr lang="en-US" sz="1200" dirty="0"/>
          </a:p>
        </p:txBody>
      </p:sp>
      <p:sp>
        <p:nvSpPr>
          <p:cNvPr id="18" name="Tekstiruutu 17">
            <a:extLst>
              <a:ext uri="{FF2B5EF4-FFF2-40B4-BE49-F238E27FC236}">
                <a16:creationId xmlns:a16="http://schemas.microsoft.com/office/drawing/2014/main" id="{8FAFBA6C-F500-4C45-B48C-0E3CB39955BA}"/>
              </a:ext>
            </a:extLst>
          </p:cNvPr>
          <p:cNvSpPr txBox="1"/>
          <p:nvPr/>
        </p:nvSpPr>
        <p:spPr>
          <a:xfrm>
            <a:off x="4624224" y="1020113"/>
            <a:ext cx="1184278" cy="461665"/>
          </a:xfrm>
          <a:prstGeom prst="rect">
            <a:avLst/>
          </a:prstGeom>
          <a:noFill/>
        </p:spPr>
        <p:txBody>
          <a:bodyPr wrap="square" rtlCol="0">
            <a:spAutoFit/>
          </a:bodyPr>
          <a:lstStyle/>
          <a:p>
            <a:r>
              <a:rPr lang="fi-FI" sz="1200" dirty="0"/>
              <a:t>Kuntien tilojen käyttöaste</a:t>
            </a:r>
            <a:endParaRPr lang="en-US" sz="1200" dirty="0"/>
          </a:p>
        </p:txBody>
      </p:sp>
      <p:sp>
        <p:nvSpPr>
          <p:cNvPr id="19" name="Tekstiruutu 18">
            <a:extLst>
              <a:ext uri="{FF2B5EF4-FFF2-40B4-BE49-F238E27FC236}">
                <a16:creationId xmlns:a16="http://schemas.microsoft.com/office/drawing/2014/main" id="{E72626CC-BCE4-44F4-BC56-3243CDF8ECE7}"/>
              </a:ext>
            </a:extLst>
          </p:cNvPr>
          <p:cNvSpPr txBox="1"/>
          <p:nvPr/>
        </p:nvSpPr>
        <p:spPr>
          <a:xfrm>
            <a:off x="4051149" y="3859541"/>
            <a:ext cx="1271670" cy="461665"/>
          </a:xfrm>
          <a:prstGeom prst="rect">
            <a:avLst/>
          </a:prstGeom>
          <a:noFill/>
        </p:spPr>
        <p:txBody>
          <a:bodyPr wrap="square" rtlCol="0">
            <a:spAutoFit/>
          </a:bodyPr>
          <a:lstStyle/>
          <a:p>
            <a:r>
              <a:rPr lang="fi-FI" sz="1200" dirty="0"/>
              <a:t>Yhteiskäyttö-pyörien määrä</a:t>
            </a:r>
            <a:endParaRPr lang="en-US" sz="1200" dirty="0"/>
          </a:p>
        </p:txBody>
      </p:sp>
      <p:sp>
        <p:nvSpPr>
          <p:cNvPr id="20" name="Tekstiruutu 19">
            <a:extLst>
              <a:ext uri="{FF2B5EF4-FFF2-40B4-BE49-F238E27FC236}">
                <a16:creationId xmlns:a16="http://schemas.microsoft.com/office/drawing/2014/main" id="{533139F4-7D39-4010-881F-100C847A1FC7}"/>
              </a:ext>
            </a:extLst>
          </p:cNvPr>
          <p:cNvSpPr txBox="1"/>
          <p:nvPr/>
        </p:nvSpPr>
        <p:spPr>
          <a:xfrm>
            <a:off x="4032085" y="1671808"/>
            <a:ext cx="1184278" cy="830997"/>
          </a:xfrm>
          <a:prstGeom prst="rect">
            <a:avLst/>
          </a:prstGeom>
          <a:noFill/>
        </p:spPr>
        <p:txBody>
          <a:bodyPr wrap="square" rtlCol="0">
            <a:spAutoFit/>
          </a:bodyPr>
          <a:lstStyle/>
          <a:p>
            <a:r>
              <a:rPr lang="fi-FI" sz="1200" dirty="0"/>
              <a:t>Kirjastosta lainattavien esineiden määrä</a:t>
            </a:r>
            <a:endParaRPr lang="en-US" sz="1200" dirty="0"/>
          </a:p>
        </p:txBody>
      </p:sp>
      <p:sp>
        <p:nvSpPr>
          <p:cNvPr id="21" name="Tekstiruutu 20">
            <a:extLst>
              <a:ext uri="{FF2B5EF4-FFF2-40B4-BE49-F238E27FC236}">
                <a16:creationId xmlns:a16="http://schemas.microsoft.com/office/drawing/2014/main" id="{CF7DBDC4-0754-4AFF-B970-A15148AAB868}"/>
              </a:ext>
            </a:extLst>
          </p:cNvPr>
          <p:cNvSpPr txBox="1"/>
          <p:nvPr/>
        </p:nvSpPr>
        <p:spPr>
          <a:xfrm>
            <a:off x="4684582" y="2392793"/>
            <a:ext cx="1184278" cy="830997"/>
          </a:xfrm>
          <a:prstGeom prst="rect">
            <a:avLst/>
          </a:prstGeom>
          <a:noFill/>
        </p:spPr>
        <p:txBody>
          <a:bodyPr wrap="square" rtlCol="0">
            <a:spAutoFit/>
          </a:bodyPr>
          <a:lstStyle/>
          <a:p>
            <a:r>
              <a:rPr lang="fi-FI" sz="1200" dirty="0"/>
              <a:t>Koulutilojen ilta- ja viikonloppu käyttömäärät</a:t>
            </a:r>
            <a:endParaRPr lang="en-US" sz="1200" dirty="0"/>
          </a:p>
        </p:txBody>
      </p:sp>
      <p:sp>
        <p:nvSpPr>
          <p:cNvPr id="22" name="Tekstiruutu 21">
            <a:extLst>
              <a:ext uri="{FF2B5EF4-FFF2-40B4-BE49-F238E27FC236}">
                <a16:creationId xmlns:a16="http://schemas.microsoft.com/office/drawing/2014/main" id="{D0622EC4-4BF3-445D-AB1C-134D076FA2C2}"/>
              </a:ext>
            </a:extLst>
          </p:cNvPr>
          <p:cNvSpPr txBox="1"/>
          <p:nvPr/>
        </p:nvSpPr>
        <p:spPr>
          <a:xfrm>
            <a:off x="5596718" y="3586053"/>
            <a:ext cx="1184278" cy="461665"/>
          </a:xfrm>
          <a:prstGeom prst="rect">
            <a:avLst/>
          </a:prstGeom>
          <a:noFill/>
        </p:spPr>
        <p:txBody>
          <a:bodyPr wrap="square" rtlCol="0">
            <a:spAutoFit/>
          </a:bodyPr>
          <a:lstStyle/>
          <a:p>
            <a:r>
              <a:rPr lang="fi-FI" sz="1200" dirty="0"/>
              <a:t>Kiertotalouden työpaikat</a:t>
            </a:r>
            <a:endParaRPr lang="en-US" sz="1200" dirty="0"/>
          </a:p>
        </p:txBody>
      </p:sp>
    </p:spTree>
    <p:extLst>
      <p:ext uri="{BB962C8B-B14F-4D97-AF65-F5344CB8AC3E}">
        <p14:creationId xmlns:p14="http://schemas.microsoft.com/office/powerpoint/2010/main" val="21095079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2"/>
          </p:nvPr>
        </p:nvSpPr>
        <p:spPr>
          <a:xfrm>
            <a:off x="8237044" y="4757987"/>
            <a:ext cx="462282" cy="144018"/>
          </a:xfrm>
        </p:spPr>
        <p:txBody>
          <a:bodyPr anchor="b">
            <a:normAutofit/>
          </a:bodyPr>
          <a:lstStyle/>
          <a:p>
            <a:pPr>
              <a:spcAft>
                <a:spcPts val="600"/>
              </a:spcAft>
            </a:pPr>
            <a:fld id="{A5E697A1-3F13-4B58-9FC9-411EEC634510}" type="datetime1">
              <a:rPr lang="fi-FI" smtClean="0"/>
              <a:pPr>
                <a:spcAft>
                  <a:spcPts val="600"/>
                </a:spcAft>
              </a:pPr>
              <a:t>13.4.2021</a:t>
            </a:fld>
            <a:endParaRPr lang="fi-FI"/>
          </a:p>
        </p:txBody>
      </p:sp>
      <p:sp>
        <p:nvSpPr>
          <p:cNvPr id="20" name="Text Placeholder 4">
            <a:extLst>
              <a:ext uri="{FF2B5EF4-FFF2-40B4-BE49-F238E27FC236}">
                <a16:creationId xmlns:a16="http://schemas.microsoft.com/office/drawing/2014/main" id="{6C18E384-A43D-4E48-8F33-9AB0EA701273}"/>
              </a:ext>
            </a:extLst>
          </p:cNvPr>
          <p:cNvSpPr>
            <a:spLocks noGrp="1"/>
          </p:cNvSpPr>
          <p:nvPr>
            <p:ph type="body" sz="quarter" idx="15"/>
          </p:nvPr>
        </p:nvSpPr>
        <p:spPr>
          <a:xfrm>
            <a:off x="4796494" y="4776466"/>
            <a:ext cx="3440550" cy="125405"/>
          </a:xfrm>
        </p:spPr>
        <p:txBody>
          <a:bodyPr/>
          <a:lstStyle/>
          <a:p>
            <a:endParaRPr lang="en-US"/>
          </a:p>
        </p:txBody>
      </p:sp>
      <p:sp>
        <p:nvSpPr>
          <p:cNvPr id="7" name="Dian numeron paikkamerkki 6"/>
          <p:cNvSpPr>
            <a:spLocks noGrp="1"/>
          </p:cNvSpPr>
          <p:nvPr>
            <p:ph type="sldNum" sz="quarter" idx="4"/>
          </p:nvPr>
        </p:nvSpPr>
        <p:spPr>
          <a:xfrm>
            <a:off x="8699326" y="4757987"/>
            <a:ext cx="244258" cy="143884"/>
          </a:xfrm>
        </p:spPr>
        <p:txBody>
          <a:bodyPr anchor="b">
            <a:normAutofit/>
          </a:bodyPr>
          <a:lstStyle/>
          <a:p>
            <a:pPr>
              <a:spcAft>
                <a:spcPts val="600"/>
              </a:spcAft>
            </a:pPr>
            <a:fld id="{24342B02-74FC-4320-A08D-C58DA89F77A2}" type="slidenum">
              <a:rPr lang="fi-FI" smtClean="0"/>
              <a:pPr>
                <a:spcAft>
                  <a:spcPts val="600"/>
                </a:spcAft>
              </a:pPr>
              <a:t>16</a:t>
            </a:fld>
            <a:endParaRPr lang="fi-FI"/>
          </a:p>
        </p:txBody>
      </p:sp>
      <p:sp>
        <p:nvSpPr>
          <p:cNvPr id="15" name="Tekstin paikkamerkki 14"/>
          <p:cNvSpPr>
            <a:spLocks noGrp="1"/>
          </p:cNvSpPr>
          <p:nvPr>
            <p:ph type="body" sz="quarter" idx="16"/>
          </p:nvPr>
        </p:nvSpPr>
        <p:spPr>
          <a:xfrm>
            <a:off x="178537" y="479889"/>
            <a:ext cx="3234363" cy="3366690"/>
          </a:xfrm>
        </p:spPr>
        <p:style>
          <a:lnRef idx="2">
            <a:schemeClr val="accent6"/>
          </a:lnRef>
          <a:fillRef idx="1">
            <a:schemeClr val="lt1"/>
          </a:fillRef>
          <a:effectRef idx="0">
            <a:schemeClr val="accent6"/>
          </a:effectRef>
          <a:fontRef idx="minor">
            <a:schemeClr val="dk1"/>
          </a:fontRef>
        </p:style>
        <p:txBody>
          <a:bodyPr>
            <a:normAutofit fontScale="92500"/>
          </a:bodyPr>
          <a:lstStyle/>
          <a:p>
            <a:pPr marL="457200">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Tavoitteeseen pääsemiseksi valitaan mittarit ja asetetaan tavoitteet. Samalla on hyvä valita henkilö, jonka vastuulla on seurata tavoitteen toteutumista. Kun henkilö on sitoutettu seuraamaan mittaria, ehditään asiaan vaikuttamaan, jos näyttää siltä, että tavoitetta ei saavuteta. </a:t>
            </a:r>
          </a:p>
          <a:p>
            <a:pPr marL="0" indent="0">
              <a:spcAft>
                <a:spcPts val="600"/>
              </a:spcAft>
              <a:buNone/>
            </a:pPr>
            <a:endParaRPr lang="fi-FI" dirty="0"/>
          </a:p>
        </p:txBody>
      </p:sp>
      <p:pic>
        <p:nvPicPr>
          <p:cNvPr id="11" name="Sisällön paikkamerkki 10">
            <a:extLst>
              <a:ext uri="{FF2B5EF4-FFF2-40B4-BE49-F238E27FC236}">
                <a16:creationId xmlns:a16="http://schemas.microsoft.com/office/drawing/2014/main" id="{F25FAED1-A0B0-44DC-A5BE-3DA3068AE57A}"/>
              </a:ext>
            </a:extLst>
          </p:cNvPr>
          <p:cNvPicPr>
            <a:picLocks noGrp="1" noChangeAspect="1"/>
          </p:cNvPicPr>
          <p:nvPr>
            <p:ph sz="half" idx="1"/>
          </p:nvPr>
        </p:nvPicPr>
        <p:blipFill>
          <a:blip r:embed="rId2"/>
          <a:stretch>
            <a:fillRect/>
          </a:stretch>
        </p:blipFill>
        <p:spPr>
          <a:xfrm>
            <a:off x="3524746" y="1223493"/>
            <a:ext cx="5324576" cy="2466304"/>
          </a:xfrm>
          <a:prstGeom prst="rect">
            <a:avLst/>
          </a:prstGeom>
        </p:spPr>
      </p:pic>
      <p:sp>
        <p:nvSpPr>
          <p:cNvPr id="8" name="Otsikko 5">
            <a:extLst>
              <a:ext uri="{FF2B5EF4-FFF2-40B4-BE49-F238E27FC236}">
                <a16:creationId xmlns:a16="http://schemas.microsoft.com/office/drawing/2014/main" id="{A1FCCE8F-84BB-4F90-99E6-E39B28A0AEC2}"/>
              </a:ext>
            </a:extLst>
          </p:cNvPr>
          <p:cNvSpPr txBox="1">
            <a:spLocks/>
          </p:cNvSpPr>
          <p:nvPr/>
        </p:nvSpPr>
        <p:spPr>
          <a:xfrm>
            <a:off x="-295186" y="241629"/>
            <a:ext cx="6811955" cy="575584"/>
          </a:xfrm>
          <a:prstGeom prst="rect">
            <a:avLst/>
          </a:prstGeom>
        </p:spPr>
        <p:txBody>
          <a:bodyPr vert="horz" lIns="0" tIns="0" rIns="0" bIns="0" rtlCol="0" anchor="t" anchorCtr="0">
            <a:noAutofit/>
          </a:bodyPr>
          <a:lstStyle>
            <a:lvl1pPr algn="r" defTabSz="914400" rtl="0" eaLnBrk="1" latinLnBrk="0" hangingPunct="1">
              <a:lnSpc>
                <a:spcPts val="3400"/>
              </a:lnSpc>
              <a:spcBef>
                <a:spcPct val="0"/>
              </a:spcBef>
              <a:buNone/>
              <a:defRPr sz="3000" kern="1200" baseline="0">
                <a:solidFill>
                  <a:schemeClr val="tx2"/>
                </a:solidFill>
                <a:latin typeface="Arial Rounded MT Bold" panose="020F0704030504030204" pitchFamily="34" charset="0"/>
                <a:ea typeface="+mj-ea"/>
                <a:cs typeface="+mj-cs"/>
              </a:defRPr>
            </a:lvl1pPr>
          </a:lstStyle>
          <a:p>
            <a:r>
              <a:rPr lang="fi-FI" sz="3200" dirty="0">
                <a:solidFill>
                  <a:schemeClr val="tx1"/>
                </a:solidFill>
              </a:rPr>
              <a:t>5. Yhteenveto</a:t>
            </a:r>
            <a:endParaRPr lang="fi-FI" dirty="0">
              <a:solidFill>
                <a:schemeClr val="tx1"/>
              </a:solidFill>
            </a:endParaRPr>
          </a:p>
        </p:txBody>
      </p:sp>
    </p:spTree>
    <p:extLst>
      <p:ext uri="{BB962C8B-B14F-4D97-AF65-F5344CB8AC3E}">
        <p14:creationId xmlns:p14="http://schemas.microsoft.com/office/powerpoint/2010/main" val="31339396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4054053" y="1517636"/>
            <a:ext cx="4476170" cy="3068877"/>
          </a:xfrm>
        </p:spPr>
        <p:txBody>
          <a:bodyPr/>
          <a:lstStyle/>
          <a:p>
            <a:pPr>
              <a:lnSpc>
                <a:spcPct val="100000"/>
              </a:lnSpc>
            </a:pPr>
            <a:r>
              <a:rPr lang="fi-FI" sz="1600" dirty="0"/>
              <a:t>Kiertotalous ja resurssitehokkuus tulee rakentaa osaksi kunnan strategiaa ja sisällyttää arkipäivän toimintoihin. Kiertotaloudelle ja resurssitehokkuudelle varataan oma osansa myös kunnan budjetissa, mikä mahdollistaa toimenpiteiden toteuttamisen. Lisäksi toimintaa ja sen onnistumista tulee seurata, joten mittarit ja niiden seuranta ovat oleellinen osa kiertotalouden käytäntöön saattamista. </a:t>
            </a:r>
            <a:br>
              <a:rPr lang="fi-FI" sz="1600" dirty="0"/>
            </a:br>
            <a:endParaRPr lang="fi-FI" sz="1600" dirty="0"/>
          </a:p>
        </p:txBody>
      </p:sp>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5" name="Dian numeron paikkamerkki 4"/>
          <p:cNvSpPr>
            <a:spLocks noGrp="1"/>
          </p:cNvSpPr>
          <p:nvPr>
            <p:ph type="sldNum" sz="quarter" idx="4"/>
          </p:nvPr>
        </p:nvSpPr>
        <p:spPr/>
        <p:txBody>
          <a:bodyPr/>
          <a:lstStyle/>
          <a:p>
            <a:fld id="{24342B02-74FC-4320-A08D-C58DA89F77A2}" type="slidenum">
              <a:rPr lang="fi-FI" smtClean="0"/>
              <a:pPr/>
              <a:t>2</a:t>
            </a:fld>
            <a:endParaRPr lang="fi-FI" dirty="0"/>
          </a:p>
        </p:txBody>
      </p:sp>
      <p:sp>
        <p:nvSpPr>
          <p:cNvPr id="7" name="Tekstin paikkamerkki 6"/>
          <p:cNvSpPr>
            <a:spLocks noGrp="1"/>
          </p:cNvSpPr>
          <p:nvPr>
            <p:ph type="body" sz="quarter" idx="15"/>
          </p:nvPr>
        </p:nvSpPr>
        <p:spPr/>
        <p:txBody>
          <a:bodyPr/>
          <a:lstStyle/>
          <a:p>
            <a:endParaRPr lang="fi-FI"/>
          </a:p>
        </p:txBody>
      </p:sp>
      <p:sp>
        <p:nvSpPr>
          <p:cNvPr id="8" name="Otsikko 5">
            <a:extLst>
              <a:ext uri="{FF2B5EF4-FFF2-40B4-BE49-F238E27FC236}">
                <a16:creationId xmlns:a16="http://schemas.microsoft.com/office/drawing/2014/main" id="{51AD9859-D1AC-44AB-AF80-D55118A3A6EF}"/>
              </a:ext>
            </a:extLst>
          </p:cNvPr>
          <p:cNvSpPr txBox="1">
            <a:spLocks/>
          </p:cNvSpPr>
          <p:nvPr/>
        </p:nvSpPr>
        <p:spPr>
          <a:xfrm>
            <a:off x="4571999" y="298624"/>
            <a:ext cx="3958223" cy="575584"/>
          </a:xfrm>
          <a:prstGeom prst="rect">
            <a:avLst/>
          </a:prstGeom>
        </p:spPr>
        <p:txBody>
          <a:bodyPr vert="horz" lIns="0" tIns="0" rIns="0" bIns="0" rtlCol="0" anchor="t" anchorCtr="0">
            <a:noAutofit/>
          </a:bodyPr>
          <a:lstStyle>
            <a:lvl1pPr algn="r" defTabSz="914400" rtl="0" eaLnBrk="1" latinLnBrk="0" hangingPunct="1">
              <a:lnSpc>
                <a:spcPts val="3400"/>
              </a:lnSpc>
              <a:spcBef>
                <a:spcPct val="0"/>
              </a:spcBef>
              <a:buNone/>
              <a:defRPr sz="3000" kern="1200" baseline="0">
                <a:solidFill>
                  <a:schemeClr val="tx2"/>
                </a:solidFill>
                <a:latin typeface="Arial Rounded MT Bold" panose="020F0704030504030204" pitchFamily="34" charset="0"/>
                <a:ea typeface="+mj-ea"/>
                <a:cs typeface="+mj-cs"/>
              </a:defRPr>
            </a:lvl1pPr>
          </a:lstStyle>
          <a:p>
            <a:r>
              <a:rPr lang="fi-FI" sz="3200" dirty="0">
                <a:solidFill>
                  <a:schemeClr val="tx1"/>
                </a:solidFill>
              </a:rPr>
              <a:t>1. Johdanto</a:t>
            </a:r>
            <a:endParaRPr lang="fi-FI" dirty="0"/>
          </a:p>
        </p:txBody>
      </p:sp>
    </p:spTree>
    <p:extLst>
      <p:ext uri="{BB962C8B-B14F-4D97-AF65-F5344CB8AC3E}">
        <p14:creationId xmlns:p14="http://schemas.microsoft.com/office/powerpoint/2010/main" val="11123794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a:extLst>
              <a:ext uri="{FF2B5EF4-FFF2-40B4-BE49-F238E27FC236}">
                <a16:creationId xmlns:a16="http://schemas.microsoft.com/office/drawing/2014/main" id="{5848D6E6-D391-453B-9557-D3914F60B630}"/>
              </a:ext>
            </a:extLst>
          </p:cNvPr>
          <p:cNvPicPr>
            <a:picLocks noGrp="1" noChangeAspect="1"/>
          </p:cNvPicPr>
          <p:nvPr>
            <p:ph sz="half" idx="13"/>
          </p:nvPr>
        </p:nvPicPr>
        <p:blipFill>
          <a:blip r:embed="rId2"/>
          <a:stretch>
            <a:fillRect/>
          </a:stretch>
        </p:blipFill>
        <p:spPr>
          <a:xfrm>
            <a:off x="2201448" y="-582805"/>
            <a:ext cx="6497878" cy="4418559"/>
          </a:xfrm>
          <a:prstGeom prst="rect">
            <a:avLst/>
          </a:prstGeom>
          <a:noFill/>
        </p:spPr>
      </p:pic>
      <p:sp>
        <p:nvSpPr>
          <p:cNvPr id="3" name="Päivämäärän paikkamerkki 2"/>
          <p:cNvSpPr>
            <a:spLocks noGrp="1"/>
          </p:cNvSpPr>
          <p:nvPr>
            <p:ph type="dt" sz="half" idx="2"/>
          </p:nvPr>
        </p:nvSpPr>
        <p:spPr>
          <a:xfrm>
            <a:off x="8237044" y="4757987"/>
            <a:ext cx="462282" cy="144018"/>
          </a:xfrm>
        </p:spPr>
        <p:txBody>
          <a:bodyPr anchor="b">
            <a:normAutofit/>
          </a:bodyPr>
          <a:lstStyle/>
          <a:p>
            <a:pPr>
              <a:spcAft>
                <a:spcPts val="600"/>
              </a:spcAft>
            </a:pPr>
            <a:fld id="{A5E697A1-3F13-4B58-9FC9-411EEC634510}" type="datetime1">
              <a:rPr lang="fi-FI" smtClean="0"/>
              <a:pPr>
                <a:spcAft>
                  <a:spcPts val="600"/>
                </a:spcAft>
              </a:pPr>
              <a:t>13.4.2021</a:t>
            </a:fld>
            <a:endParaRPr lang="fi-FI"/>
          </a:p>
        </p:txBody>
      </p:sp>
      <p:sp>
        <p:nvSpPr>
          <p:cNvPr id="12" name="Text Placeholder 3">
            <a:extLst>
              <a:ext uri="{FF2B5EF4-FFF2-40B4-BE49-F238E27FC236}">
                <a16:creationId xmlns:a16="http://schemas.microsoft.com/office/drawing/2014/main" id="{3F5432E9-F38B-4F41-89A9-C998F7FF1D73}"/>
              </a:ext>
            </a:extLst>
          </p:cNvPr>
          <p:cNvSpPr>
            <a:spLocks noGrp="1"/>
          </p:cNvSpPr>
          <p:nvPr>
            <p:ph type="body" sz="quarter" idx="15"/>
          </p:nvPr>
        </p:nvSpPr>
        <p:spPr>
          <a:xfrm>
            <a:off x="4796494" y="4776466"/>
            <a:ext cx="3440550" cy="125405"/>
          </a:xfrm>
        </p:spPr>
        <p:txBody>
          <a:bodyPr/>
          <a:lstStyle/>
          <a:p>
            <a:endParaRPr lang="en-US"/>
          </a:p>
        </p:txBody>
      </p:sp>
      <p:sp>
        <p:nvSpPr>
          <p:cNvPr id="5" name="Dian numeron paikkamerkki 4"/>
          <p:cNvSpPr>
            <a:spLocks noGrp="1"/>
          </p:cNvSpPr>
          <p:nvPr>
            <p:ph type="sldNum" sz="quarter" idx="4"/>
          </p:nvPr>
        </p:nvSpPr>
        <p:spPr>
          <a:xfrm>
            <a:off x="8699326" y="4757987"/>
            <a:ext cx="244258" cy="143884"/>
          </a:xfrm>
        </p:spPr>
        <p:txBody>
          <a:bodyPr anchor="b">
            <a:normAutofit/>
          </a:bodyPr>
          <a:lstStyle/>
          <a:p>
            <a:pPr>
              <a:spcAft>
                <a:spcPts val="600"/>
              </a:spcAft>
            </a:pPr>
            <a:fld id="{24342B02-74FC-4320-A08D-C58DA89F77A2}" type="slidenum">
              <a:rPr lang="fi-FI" smtClean="0"/>
              <a:pPr>
                <a:spcAft>
                  <a:spcPts val="600"/>
                </a:spcAft>
              </a:pPr>
              <a:t>3</a:t>
            </a:fld>
            <a:endParaRPr lang="fi-FI"/>
          </a:p>
        </p:txBody>
      </p:sp>
      <p:sp>
        <p:nvSpPr>
          <p:cNvPr id="4" name="Suorakulmio 3">
            <a:extLst>
              <a:ext uri="{FF2B5EF4-FFF2-40B4-BE49-F238E27FC236}">
                <a16:creationId xmlns:a16="http://schemas.microsoft.com/office/drawing/2014/main" id="{905DCD51-DA47-40C3-B99C-1991B657720A}"/>
              </a:ext>
            </a:extLst>
          </p:cNvPr>
          <p:cNvSpPr/>
          <p:nvPr/>
        </p:nvSpPr>
        <p:spPr>
          <a:xfrm>
            <a:off x="224494" y="3295063"/>
            <a:ext cx="510113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i-FI" sz="1200" dirty="0"/>
              <a:t>Tärkeintä on, että kunnan resurssitehokas toiminta ja kiertotalouden periaatteet ovat kirjattuna kuntalain mukaiseen kuntastrategiaan, josta toiminta ja sen seuranta jalkautuu talousarvioon ja vuotuiseen toiminnan seuraamiseen.</a:t>
            </a:r>
          </a:p>
        </p:txBody>
      </p:sp>
    </p:spTree>
    <p:extLst>
      <p:ext uri="{BB962C8B-B14F-4D97-AF65-F5344CB8AC3E}">
        <p14:creationId xmlns:p14="http://schemas.microsoft.com/office/powerpoint/2010/main" val="22306622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4</a:t>
            </a:fld>
            <a:endParaRPr lang="fi-FI" dirty="0"/>
          </a:p>
        </p:txBody>
      </p:sp>
      <p:graphicFrame>
        <p:nvGraphicFramePr>
          <p:cNvPr id="11" name="Sisällön paikkamerkki 10">
            <a:extLst>
              <a:ext uri="{FF2B5EF4-FFF2-40B4-BE49-F238E27FC236}">
                <a16:creationId xmlns:a16="http://schemas.microsoft.com/office/drawing/2014/main" id="{C64D4311-C429-4536-B565-B7819706A77F}"/>
              </a:ext>
            </a:extLst>
          </p:cNvPr>
          <p:cNvGraphicFramePr>
            <a:graphicFrameLocks noGrp="1"/>
          </p:cNvGraphicFramePr>
          <p:nvPr>
            <p:ph sz="half" idx="13"/>
          </p:nvPr>
        </p:nvGraphicFramePr>
        <p:xfrm>
          <a:off x="0" y="0"/>
          <a:ext cx="9144000" cy="441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kstiruutu 11">
            <a:extLst>
              <a:ext uri="{FF2B5EF4-FFF2-40B4-BE49-F238E27FC236}">
                <a16:creationId xmlns:a16="http://schemas.microsoft.com/office/drawing/2014/main" id="{D73AB636-BEB4-438B-BC00-D31008BD36E3}"/>
              </a:ext>
            </a:extLst>
          </p:cNvPr>
          <p:cNvSpPr txBox="1"/>
          <p:nvPr/>
        </p:nvSpPr>
        <p:spPr>
          <a:xfrm>
            <a:off x="6516768" y="4324541"/>
            <a:ext cx="2079879"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1000" dirty="0"/>
              <a:t>Lähde: Kuntaliitto, kuntien kiertotaloustärpit</a:t>
            </a:r>
            <a:endParaRPr lang="en-US" sz="1000" dirty="0"/>
          </a:p>
        </p:txBody>
      </p:sp>
    </p:spTree>
    <p:extLst>
      <p:ext uri="{BB962C8B-B14F-4D97-AF65-F5344CB8AC3E}">
        <p14:creationId xmlns:p14="http://schemas.microsoft.com/office/powerpoint/2010/main" val="31967219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5</a:t>
            </a:fld>
            <a:endParaRPr lang="fi-FI" dirty="0"/>
          </a:p>
        </p:txBody>
      </p:sp>
      <p:pic>
        <p:nvPicPr>
          <p:cNvPr id="9" name="Sisällön paikkamerkki 8">
            <a:extLst>
              <a:ext uri="{FF2B5EF4-FFF2-40B4-BE49-F238E27FC236}">
                <a16:creationId xmlns:a16="http://schemas.microsoft.com/office/drawing/2014/main" id="{6060FA2C-3D64-46B8-A9A1-6798CE91BE7F}"/>
              </a:ext>
            </a:extLst>
          </p:cNvPr>
          <p:cNvPicPr>
            <a:picLocks noGrp="1" noChangeAspect="1"/>
          </p:cNvPicPr>
          <p:nvPr>
            <p:ph sz="half" idx="13"/>
          </p:nvPr>
        </p:nvPicPr>
        <p:blipFill rotWithShape="1">
          <a:blip r:embed="rId2"/>
          <a:srcRect l="6315" t="12343" r="9840" b="16642"/>
          <a:stretch/>
        </p:blipFill>
        <p:spPr>
          <a:xfrm>
            <a:off x="351692" y="503842"/>
            <a:ext cx="8591892" cy="4093461"/>
          </a:xfrm>
          <a:prstGeom prst="rect">
            <a:avLst/>
          </a:prstGeom>
        </p:spPr>
      </p:pic>
      <p:sp>
        <p:nvSpPr>
          <p:cNvPr id="6" name="Otsikko 5">
            <a:extLst>
              <a:ext uri="{FF2B5EF4-FFF2-40B4-BE49-F238E27FC236}">
                <a16:creationId xmlns:a16="http://schemas.microsoft.com/office/drawing/2014/main" id="{A9A63EB0-C733-485A-B107-50C8F0F6F211}"/>
              </a:ext>
            </a:extLst>
          </p:cNvPr>
          <p:cNvSpPr txBox="1">
            <a:spLocks/>
          </p:cNvSpPr>
          <p:nvPr/>
        </p:nvSpPr>
        <p:spPr>
          <a:xfrm>
            <a:off x="200416" y="117628"/>
            <a:ext cx="6811955" cy="575584"/>
          </a:xfrm>
          <a:prstGeom prst="rect">
            <a:avLst/>
          </a:prstGeom>
        </p:spPr>
        <p:txBody>
          <a:bodyPr vert="horz" lIns="0" tIns="0" rIns="0" bIns="0" rtlCol="0" anchor="t" anchorCtr="0">
            <a:noAutofit/>
          </a:bodyPr>
          <a:lstStyle>
            <a:lvl1pPr algn="r" defTabSz="914400" rtl="0" eaLnBrk="1" latinLnBrk="0" hangingPunct="1">
              <a:lnSpc>
                <a:spcPts val="3400"/>
              </a:lnSpc>
              <a:spcBef>
                <a:spcPct val="0"/>
              </a:spcBef>
              <a:buNone/>
              <a:defRPr sz="3000" kern="1200" baseline="0">
                <a:solidFill>
                  <a:schemeClr val="tx2"/>
                </a:solidFill>
                <a:latin typeface="Arial Rounded MT Bold" panose="020F0704030504030204" pitchFamily="34" charset="0"/>
                <a:ea typeface="+mj-ea"/>
                <a:cs typeface="+mj-cs"/>
              </a:defRPr>
            </a:lvl1pPr>
          </a:lstStyle>
          <a:p>
            <a:r>
              <a:rPr lang="fi-FI" sz="3200" dirty="0">
                <a:solidFill>
                  <a:schemeClr val="tx1"/>
                </a:solidFill>
              </a:rPr>
              <a:t>2. Toimenpiteiden kolme eri tasoa</a:t>
            </a:r>
            <a:endParaRPr lang="fi-FI" dirty="0">
              <a:solidFill>
                <a:schemeClr val="tx1"/>
              </a:solidFill>
            </a:endParaRPr>
          </a:p>
        </p:txBody>
      </p:sp>
    </p:spTree>
    <p:extLst>
      <p:ext uri="{BB962C8B-B14F-4D97-AF65-F5344CB8AC3E}">
        <p14:creationId xmlns:p14="http://schemas.microsoft.com/office/powerpoint/2010/main" val="17408091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6</a:t>
            </a:fld>
            <a:endParaRPr lang="fi-FI" dirty="0"/>
          </a:p>
        </p:txBody>
      </p:sp>
      <p:pic>
        <p:nvPicPr>
          <p:cNvPr id="8" name="Sisällön paikkamerkki 7">
            <a:extLst>
              <a:ext uri="{FF2B5EF4-FFF2-40B4-BE49-F238E27FC236}">
                <a16:creationId xmlns:a16="http://schemas.microsoft.com/office/drawing/2014/main" id="{E1FA93EC-3BCC-4900-82CE-EEDEF778581D}"/>
              </a:ext>
            </a:extLst>
          </p:cNvPr>
          <p:cNvPicPr>
            <a:picLocks noGrp="1" noChangeAspect="1"/>
          </p:cNvPicPr>
          <p:nvPr>
            <p:ph sz="half" idx="13"/>
          </p:nvPr>
        </p:nvPicPr>
        <p:blipFill rotWithShape="1">
          <a:blip r:embed="rId2"/>
          <a:srcRect l="6530" t="11583" r="9627" b="14553"/>
          <a:stretch/>
        </p:blipFill>
        <p:spPr>
          <a:xfrm>
            <a:off x="92279" y="-16221"/>
            <a:ext cx="9005072" cy="4462386"/>
          </a:xfrm>
          <a:prstGeom prst="rect">
            <a:avLst/>
          </a:prstGeom>
        </p:spPr>
      </p:pic>
    </p:spTree>
    <p:extLst>
      <p:ext uri="{BB962C8B-B14F-4D97-AF65-F5344CB8AC3E}">
        <p14:creationId xmlns:p14="http://schemas.microsoft.com/office/powerpoint/2010/main" val="31072860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7</a:t>
            </a:fld>
            <a:endParaRPr lang="fi-FI" dirty="0"/>
          </a:p>
        </p:txBody>
      </p:sp>
      <p:pic>
        <p:nvPicPr>
          <p:cNvPr id="8" name="Sisällön paikkamerkki 7">
            <a:extLst>
              <a:ext uri="{FF2B5EF4-FFF2-40B4-BE49-F238E27FC236}">
                <a16:creationId xmlns:a16="http://schemas.microsoft.com/office/drawing/2014/main" id="{5A6F0572-3454-4B8D-9184-056C6CCB6806}"/>
              </a:ext>
            </a:extLst>
          </p:cNvPr>
          <p:cNvPicPr>
            <a:picLocks noGrp="1" noChangeAspect="1"/>
          </p:cNvPicPr>
          <p:nvPr>
            <p:ph sz="half" idx="13"/>
          </p:nvPr>
        </p:nvPicPr>
        <p:blipFill rotWithShape="1">
          <a:blip r:embed="rId2"/>
          <a:srcRect l="7063" t="11203" r="9732" b="12465"/>
          <a:stretch/>
        </p:blipFill>
        <p:spPr>
          <a:xfrm>
            <a:off x="218114" y="-11556"/>
            <a:ext cx="8725470" cy="4502747"/>
          </a:xfrm>
          <a:prstGeom prst="rect">
            <a:avLst/>
          </a:prstGeom>
        </p:spPr>
      </p:pic>
    </p:spTree>
    <p:extLst>
      <p:ext uri="{BB962C8B-B14F-4D97-AF65-F5344CB8AC3E}">
        <p14:creationId xmlns:p14="http://schemas.microsoft.com/office/powerpoint/2010/main" val="7765257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8</a:t>
            </a:fld>
            <a:endParaRPr lang="fi-FI" dirty="0"/>
          </a:p>
        </p:txBody>
      </p:sp>
      <p:pic>
        <p:nvPicPr>
          <p:cNvPr id="8" name="Sisällön paikkamerkki 7">
            <a:extLst>
              <a:ext uri="{FF2B5EF4-FFF2-40B4-BE49-F238E27FC236}">
                <a16:creationId xmlns:a16="http://schemas.microsoft.com/office/drawing/2014/main" id="{B8C66C9A-3864-4E2E-90FB-F6B73F5A0F2F}"/>
              </a:ext>
            </a:extLst>
          </p:cNvPr>
          <p:cNvPicPr>
            <a:picLocks noGrp="1" noChangeAspect="1"/>
          </p:cNvPicPr>
          <p:nvPr>
            <p:ph sz="half" idx="13"/>
          </p:nvPr>
        </p:nvPicPr>
        <p:blipFill rotWithShape="1">
          <a:blip r:embed="rId2"/>
          <a:srcRect l="6528" t="12152" r="9520" b="12655"/>
          <a:stretch/>
        </p:blipFill>
        <p:spPr>
          <a:xfrm>
            <a:off x="218115" y="63525"/>
            <a:ext cx="8725470" cy="4396039"/>
          </a:xfrm>
          <a:prstGeom prst="rect">
            <a:avLst/>
          </a:prstGeom>
        </p:spPr>
      </p:pic>
    </p:spTree>
    <p:extLst>
      <p:ext uri="{BB962C8B-B14F-4D97-AF65-F5344CB8AC3E}">
        <p14:creationId xmlns:p14="http://schemas.microsoft.com/office/powerpoint/2010/main" val="8712229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a:lstStyle/>
          <a:p>
            <a:r>
              <a:rPr lang="fi-FI" sz="3200" dirty="0">
                <a:solidFill>
                  <a:schemeClr val="tx1"/>
                </a:solidFill>
              </a:rPr>
              <a:t>3. Kiertotalous-tekojen valinta ja  vaikuttavuuden arviointi</a:t>
            </a:r>
            <a:endParaRPr lang="fi-FI" dirty="0"/>
          </a:p>
        </p:txBody>
      </p:sp>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5" name="Dian numeron paikkamerkki 4"/>
          <p:cNvSpPr>
            <a:spLocks noGrp="1"/>
          </p:cNvSpPr>
          <p:nvPr>
            <p:ph type="sldNum" sz="quarter" idx="4"/>
          </p:nvPr>
        </p:nvSpPr>
        <p:spPr/>
        <p:txBody>
          <a:bodyPr/>
          <a:lstStyle/>
          <a:p>
            <a:fld id="{24342B02-74FC-4320-A08D-C58DA89F77A2}" type="slidenum">
              <a:rPr lang="fi-FI" smtClean="0"/>
              <a:pPr/>
              <a:t>9</a:t>
            </a:fld>
            <a:endParaRPr lang="fi-FI" dirty="0"/>
          </a:p>
        </p:txBody>
      </p:sp>
      <p:sp>
        <p:nvSpPr>
          <p:cNvPr id="7" name="Tekstin paikkamerkki 6"/>
          <p:cNvSpPr>
            <a:spLocks noGrp="1"/>
          </p:cNvSpPr>
          <p:nvPr>
            <p:ph type="body" sz="quarter" idx="15"/>
          </p:nvPr>
        </p:nvSpPr>
        <p:spPr/>
        <p:txBody>
          <a:bodyPr/>
          <a:lstStyle/>
          <a:p>
            <a:endParaRPr lang="fi-FI"/>
          </a:p>
        </p:txBody>
      </p:sp>
    </p:spTree>
    <p:extLst>
      <p:ext uri="{BB962C8B-B14F-4D97-AF65-F5344CB8AC3E}">
        <p14:creationId xmlns:p14="http://schemas.microsoft.com/office/powerpoint/2010/main" val="766772774"/>
      </p:ext>
    </p:extLst>
  </p:cSld>
  <p:clrMapOvr>
    <a:masterClrMapping/>
  </p:clrMapOvr>
  <p:transition>
    <p:fade/>
  </p:transition>
</p:sld>
</file>

<file path=ppt/theme/theme1.xml><?xml version="1.0" encoding="utf-8"?>
<a:theme xmlns:a="http://schemas.openxmlformats.org/drawingml/2006/main" name="_SYKEpohja_valk_sini">
  <a:themeElements>
    <a:clrScheme name="CIRCWASTE">
      <a:dk1>
        <a:srgbClr val="000000"/>
      </a:dk1>
      <a:lt1>
        <a:srgbClr val="FFFFFF"/>
      </a:lt1>
      <a:dk2>
        <a:srgbClr val="005B7F"/>
      </a:dk2>
      <a:lt2>
        <a:srgbClr val="BFD730"/>
      </a:lt2>
      <a:accent1>
        <a:srgbClr val="A9A3A1"/>
      </a:accent1>
      <a:accent2>
        <a:srgbClr val="00B0BD"/>
      </a:accent2>
      <a:accent3>
        <a:srgbClr val="6DCFF6"/>
      </a:accent3>
      <a:accent4>
        <a:srgbClr val="8DC63F"/>
      </a:accent4>
      <a:accent5>
        <a:srgbClr val="BDCAD3"/>
      </a:accent5>
      <a:accent6>
        <a:srgbClr val="9FD18B"/>
      </a:accent6>
      <a:hlink>
        <a:srgbClr val="16BECF"/>
      </a:hlink>
      <a:folHlink>
        <a:srgbClr val="005B7F"/>
      </a:folHlink>
    </a:clrScheme>
    <a:fontScheme name="SYK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CIRCWASTE_ppt-pohja_2020.potx" id="{FA01EFB8-E8B1-4428-9857-1D1CC05AFFAD}" vid="{30616F5E-C922-4C2A-A0A2-1636504C795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4DB2B9EBB673B34A87C8D477BD9185CB" ma:contentTypeVersion="1" ma:contentTypeDescription="Luo uusi asiakirja." ma:contentTypeScope="" ma:versionID="6791d1fad64627e9e1be8f4d1e60f66a">
  <xsd:schema xmlns:xsd="http://www.w3.org/2001/XMLSchema" xmlns:xs="http://www.w3.org/2001/XMLSchema" xmlns:p="http://schemas.microsoft.com/office/2006/metadata/properties" xmlns:ns2="9710b3e8-5705-47d5-a595-ff0d77476f69" targetNamespace="http://schemas.microsoft.com/office/2006/metadata/properties" ma:root="true" ma:fieldsID="4c1ccdb61ece8cb4577ab9ec646a5a7b" ns2:_="">
    <xsd:import namespace="9710b3e8-5705-47d5-a595-ff0d77476f6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0b3e8-5705-47d5-a595-ff0d77476f69"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925D0E-F979-4D5E-AF80-22C50390D3F8}">
  <ds:schemaRefs>
    <ds:schemaRef ds:uri="http://purl.org/dc/dcmitype/"/>
    <ds:schemaRef ds:uri="http://schemas.microsoft.com/office/2006/documentManagement/types"/>
    <ds:schemaRef ds:uri="9710b3e8-5705-47d5-a595-ff0d77476f69"/>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B295499-3FCA-46F6-982C-F63EF48D2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0b3e8-5705-47d5-a595-ff0d77476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14371-7D0D-4DB5-8729-C0C96B8F33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621</TotalTime>
  <Words>593</Words>
  <Application>Microsoft Office PowerPoint</Application>
  <PresentationFormat>Näytössä katseltava esitys (16:9)</PresentationFormat>
  <Paragraphs>97</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Arial Rounded MT Bold</vt:lpstr>
      <vt:lpstr>Calibri</vt:lpstr>
      <vt:lpstr>Courier New</vt:lpstr>
      <vt:lpstr>_SYKEpohja_valk_sini</vt:lpstr>
      <vt:lpstr>Konsernihallinto ja strateginen näkökulmakiertotalouteen: 1. Johdanto 2. Toimenpiteiden kolme eri tasoa 3. Toimenpiteiden valinta ja vaikuttavuus 4. Toimenpiteiden seuranta ja mittarit 5. Yhteenveto   </vt:lpstr>
      <vt:lpstr>Kiertotalous ja resurssitehokkuus tulee rakentaa osaksi kunnan strategiaa ja sisällyttää arkipäivän toimintoihin. Kiertotaloudelle ja resurssitehokkuudelle varataan oma osansa myös kunnan budjetissa, mikä mahdollistaa toimenpiteiden toteuttamisen. Lisäksi toimintaa ja sen onnistumista tulee seurata, joten mittarit ja niiden seuranta ovat oleellinen osa kiertotalouden käytäntöön saattamista.  </vt:lpstr>
      <vt:lpstr>PowerPoint-esitys</vt:lpstr>
      <vt:lpstr>PowerPoint-esitys</vt:lpstr>
      <vt:lpstr>PowerPoint-esitys</vt:lpstr>
      <vt:lpstr>PowerPoint-esitys</vt:lpstr>
      <vt:lpstr>PowerPoint-esitys</vt:lpstr>
      <vt:lpstr>PowerPoint-esitys</vt:lpstr>
      <vt:lpstr>3. Kiertotalous-tekojen valinta ja  vaikuttavuuden arviointi</vt:lpstr>
      <vt:lpstr>Kunnan on hyvä tarkastella palvelukohtaisesti, onko palveluissa huomioitu kiertotalous.  </vt:lpstr>
      <vt:lpstr>PowerPoint-esitys</vt:lpstr>
      <vt:lpstr>PowerPoint-esitys</vt:lpstr>
      <vt:lpstr>PowerPoint-esitys</vt:lpstr>
      <vt:lpstr>PowerPoint-esitys</vt:lpstr>
      <vt:lpstr>4. Toimenpiteiden seuranta ja mittarit - mittareita voi olla kvalitatiivisia tai kvantitatiivisia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Kiertotalouden työkalu kunnille C2.2.</dc:title>
  <dc:creator>Tiitto Hannele</dc:creator>
  <cp:lastModifiedBy>Tiitto Hannele</cp:lastModifiedBy>
  <cp:revision>54</cp:revision>
  <dcterms:created xsi:type="dcterms:W3CDTF">2021-03-04T15:33:19Z</dcterms:created>
  <dcterms:modified xsi:type="dcterms:W3CDTF">2021-04-13T16:21:30Z</dcterms:modified>
</cp:coreProperties>
</file>